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71" r:id="rId3"/>
    <p:sldId id="257" r:id="rId4"/>
    <p:sldId id="260" r:id="rId5"/>
    <p:sldId id="268" r:id="rId6"/>
    <p:sldId id="259" r:id="rId7"/>
    <p:sldId id="261" r:id="rId8"/>
    <p:sldId id="262" r:id="rId9"/>
    <p:sldId id="263" r:id="rId10"/>
    <p:sldId id="258" r:id="rId11"/>
    <p:sldId id="272" r:id="rId12"/>
    <p:sldId id="270" r:id="rId13"/>
    <p:sldId id="265" r:id="rId14"/>
    <p:sldId id="269" r:id="rId15"/>
    <p:sldId id="26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47"/>
    <p:restoredTop sz="81750"/>
  </p:normalViewPr>
  <p:slideViewPr>
    <p:cSldViewPr snapToGrid="0">
      <p:cViewPr varScale="1">
        <p:scale>
          <a:sx n="92" d="100"/>
          <a:sy n="92" d="100"/>
        </p:scale>
        <p:origin x="304"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2BE63A-6AC8-E54A-AF38-0B540628599B}" type="datetimeFigureOut">
              <a:rPr lang="en-US" smtClean="0"/>
              <a:t>3/28/26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D137E3-1B0F-E544-A0CC-6042BAC98084}" type="slidenum">
              <a:rPr lang="en-US" smtClean="0"/>
              <a:t>‹#›</a:t>
            </a:fld>
            <a:endParaRPr lang="en-US"/>
          </a:p>
        </p:txBody>
      </p:sp>
    </p:spTree>
    <p:extLst>
      <p:ext uri="{BB962C8B-B14F-4D97-AF65-F5344CB8AC3E}">
        <p14:creationId xmlns:p14="http://schemas.microsoft.com/office/powerpoint/2010/main" val="2705278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Today I’m going to walk through how we built a LAMMPS simulation that models granular particles, and specifically about sliding, rolling, and twisting interactions.</a:t>
            </a:r>
            <a:br>
              <a:rPr lang="en-US" dirty="0"/>
            </a:br>
            <a:endParaRPr lang="en-US" dirty="0"/>
          </a:p>
        </p:txBody>
      </p:sp>
      <p:sp>
        <p:nvSpPr>
          <p:cNvPr id="4" name="Slide Number Placeholder 3"/>
          <p:cNvSpPr>
            <a:spLocks noGrp="1"/>
          </p:cNvSpPr>
          <p:nvPr>
            <p:ph type="sldNum" sz="quarter" idx="5"/>
          </p:nvPr>
        </p:nvSpPr>
        <p:spPr/>
        <p:txBody>
          <a:bodyPr/>
          <a:lstStyle/>
          <a:p>
            <a:fld id="{0FD137E3-1B0F-E544-A0CC-6042BAC98084}" type="slidenum">
              <a:rPr lang="en-US" smtClean="0"/>
              <a:t>1</a:t>
            </a:fld>
            <a:endParaRPr lang="en-US"/>
          </a:p>
        </p:txBody>
      </p:sp>
    </p:spTree>
    <p:extLst>
      <p:ext uri="{BB962C8B-B14F-4D97-AF65-F5344CB8AC3E}">
        <p14:creationId xmlns:p14="http://schemas.microsoft.com/office/powerpoint/2010/main" val="2682327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FD137E3-1B0F-E544-A0CC-6042BAC98084}" type="slidenum">
              <a:rPr lang="en-US" smtClean="0"/>
              <a:t>10</a:t>
            </a:fld>
            <a:endParaRPr lang="en-US"/>
          </a:p>
        </p:txBody>
      </p:sp>
    </p:spTree>
    <p:extLst>
      <p:ext uri="{BB962C8B-B14F-4D97-AF65-F5344CB8AC3E}">
        <p14:creationId xmlns:p14="http://schemas.microsoft.com/office/powerpoint/2010/main" val="34374357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FD137E3-1B0F-E544-A0CC-6042BAC98084}" type="slidenum">
              <a:rPr lang="en-US" smtClean="0"/>
              <a:t>11</a:t>
            </a:fld>
            <a:endParaRPr lang="en-US"/>
          </a:p>
        </p:txBody>
      </p:sp>
    </p:spTree>
    <p:extLst>
      <p:ext uri="{BB962C8B-B14F-4D97-AF65-F5344CB8AC3E}">
        <p14:creationId xmlns:p14="http://schemas.microsoft.com/office/powerpoint/2010/main" val="14384544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FD137E3-1B0F-E544-A0CC-6042BAC98084}" type="slidenum">
              <a:rPr lang="en-US" smtClean="0"/>
              <a:t>12</a:t>
            </a:fld>
            <a:endParaRPr lang="en-US"/>
          </a:p>
        </p:txBody>
      </p:sp>
    </p:spTree>
    <p:extLst>
      <p:ext uri="{BB962C8B-B14F-4D97-AF65-F5344CB8AC3E}">
        <p14:creationId xmlns:p14="http://schemas.microsoft.com/office/powerpoint/2010/main" val="42393198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FD137E3-1B0F-E544-A0CC-6042BAC98084}" type="slidenum">
              <a:rPr lang="en-US" smtClean="0"/>
              <a:t>13</a:t>
            </a:fld>
            <a:endParaRPr lang="en-US"/>
          </a:p>
        </p:txBody>
      </p:sp>
    </p:spTree>
    <p:extLst>
      <p:ext uri="{BB962C8B-B14F-4D97-AF65-F5344CB8AC3E}">
        <p14:creationId xmlns:p14="http://schemas.microsoft.com/office/powerpoint/2010/main" val="36933238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FD137E3-1B0F-E544-A0CC-6042BAC98084}" type="slidenum">
              <a:rPr lang="en-US" smtClean="0"/>
              <a:t>14</a:t>
            </a:fld>
            <a:endParaRPr lang="en-US"/>
          </a:p>
        </p:txBody>
      </p:sp>
    </p:spTree>
    <p:extLst>
      <p:ext uri="{BB962C8B-B14F-4D97-AF65-F5344CB8AC3E}">
        <p14:creationId xmlns:p14="http://schemas.microsoft.com/office/powerpoint/2010/main" val="10323391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FD137E3-1B0F-E544-A0CC-6042BAC98084}" type="slidenum">
              <a:rPr lang="en-US" smtClean="0"/>
              <a:t>15</a:t>
            </a:fld>
            <a:endParaRPr lang="en-US"/>
          </a:p>
        </p:txBody>
      </p:sp>
    </p:spTree>
    <p:extLst>
      <p:ext uri="{BB962C8B-B14F-4D97-AF65-F5344CB8AC3E}">
        <p14:creationId xmlns:p14="http://schemas.microsoft.com/office/powerpoint/2010/main" val="2427487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I’ll start from installation, then explain how a LAMMPS script is structured, and the physics behind these effects, and finalize with a short demo</a:t>
            </a:r>
            <a:endParaRPr lang="en-US" dirty="0"/>
          </a:p>
        </p:txBody>
      </p:sp>
      <p:sp>
        <p:nvSpPr>
          <p:cNvPr id="4" name="Slide Number Placeholder 3"/>
          <p:cNvSpPr>
            <a:spLocks noGrp="1"/>
          </p:cNvSpPr>
          <p:nvPr>
            <p:ph type="sldNum" sz="quarter" idx="5"/>
          </p:nvPr>
        </p:nvSpPr>
        <p:spPr/>
        <p:txBody>
          <a:bodyPr/>
          <a:lstStyle/>
          <a:p>
            <a:fld id="{0FD137E3-1B0F-E544-A0CC-6042BAC98084}" type="slidenum">
              <a:rPr lang="en-US" smtClean="0"/>
              <a:t>2</a:t>
            </a:fld>
            <a:endParaRPr lang="en-US"/>
          </a:p>
        </p:txBody>
      </p:sp>
    </p:spTree>
    <p:extLst>
      <p:ext uri="{BB962C8B-B14F-4D97-AF65-F5344CB8AC3E}">
        <p14:creationId xmlns:p14="http://schemas.microsoft.com/office/powerpoint/2010/main" val="35445232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On macOS, the easiest way is using Homebrew.</a:t>
            </a:r>
            <a:br>
              <a:rPr lang="en-US" dirty="0"/>
            </a:br>
            <a:r>
              <a:rPr lang="en-US" sz="1200" b="0" i="0" u="none" strike="noStrike" kern="1200" dirty="0">
                <a:solidFill>
                  <a:schemeClr val="tx1"/>
                </a:solidFill>
                <a:effectLst/>
                <a:latin typeface="+mn-lt"/>
                <a:ea typeface="+mn-ea"/>
                <a:cs typeface="+mn-cs"/>
              </a:rPr>
              <a:t>Once installed, you run simulations directly from the terminal using an input file.</a:t>
            </a:r>
            <a:br>
              <a:rPr lang="en-US" dirty="0"/>
            </a:br>
            <a:r>
              <a:rPr lang="en-US" sz="1200" b="0" i="0" u="none" strike="noStrike" kern="1200" dirty="0">
                <a:solidFill>
                  <a:schemeClr val="tx1"/>
                </a:solidFill>
                <a:effectLst/>
                <a:latin typeface="+mn-lt"/>
                <a:ea typeface="+mn-ea"/>
                <a:cs typeface="+mn-cs"/>
              </a:rPr>
              <a:t>In my case, I used files like </a:t>
            </a:r>
            <a:r>
              <a:rPr lang="en-US" sz="1200" b="0" i="0" kern="1200" dirty="0" err="1">
                <a:solidFill>
                  <a:schemeClr val="tx1"/>
                </a:solidFill>
                <a:effectLst/>
                <a:latin typeface="+mn-lt"/>
                <a:ea typeface="+mn-ea"/>
                <a:cs typeface="+mn-cs"/>
              </a:rPr>
              <a:t>in.pour.setting</a:t>
            </a:r>
            <a:r>
              <a:rPr lang="en-US" sz="1200" b="0" i="0" u="none" strike="noStrike" kern="1200" dirty="0">
                <a:solidFill>
                  <a:schemeClr val="tx1"/>
                </a:solidFill>
                <a:effectLst/>
                <a:latin typeface="+mn-lt"/>
                <a:ea typeface="+mn-ea"/>
                <a:cs typeface="+mn-cs"/>
              </a:rPr>
              <a:t>.</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However, if you want to handle </a:t>
            </a:r>
            <a:r>
              <a:rPr lang="en-US" sz="1200" b="0" i="0" u="none" strike="noStrike" kern="1200" dirty="0" err="1">
                <a:solidFill>
                  <a:schemeClr val="tx1"/>
                </a:solidFill>
                <a:effectLst/>
                <a:latin typeface="+mn-lt"/>
                <a:ea typeface="+mn-ea"/>
                <a:cs typeface="+mn-cs"/>
              </a:rPr>
              <a:t>lammps</a:t>
            </a:r>
            <a:r>
              <a:rPr lang="en-US" sz="1200" b="0" i="0" u="none" strike="noStrike" kern="1200" dirty="0">
                <a:solidFill>
                  <a:schemeClr val="tx1"/>
                </a:solidFill>
                <a:effectLst/>
                <a:latin typeface="+mn-lt"/>
                <a:ea typeface="+mn-ea"/>
                <a:cs typeface="+mn-cs"/>
              </a:rPr>
              <a:t> directly from python, try installing with </a:t>
            </a:r>
            <a:r>
              <a:rPr lang="en-US" sz="1200" b="0" i="0" u="none" strike="noStrike" kern="1200" dirty="0" err="1">
                <a:solidFill>
                  <a:schemeClr val="tx1"/>
                </a:solidFill>
                <a:effectLst/>
                <a:latin typeface="+mn-lt"/>
                <a:ea typeface="+mn-ea"/>
                <a:cs typeface="+mn-cs"/>
              </a:rPr>
              <a:t>conda</a:t>
            </a:r>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You can also compile </a:t>
            </a:r>
            <a:r>
              <a:rPr lang="en-US" sz="1200" b="0" i="0" u="none" strike="noStrike" kern="1200" dirty="0" err="1">
                <a:solidFill>
                  <a:schemeClr val="tx1"/>
                </a:solidFill>
                <a:effectLst/>
                <a:latin typeface="+mn-lt"/>
                <a:ea typeface="+mn-ea"/>
                <a:cs typeface="+mn-cs"/>
              </a:rPr>
              <a:t>lammps</a:t>
            </a:r>
            <a:r>
              <a:rPr lang="en-US" sz="1200" b="0" i="0" u="none" strike="noStrike" kern="1200" dirty="0">
                <a:solidFill>
                  <a:schemeClr val="tx1"/>
                </a:solidFill>
                <a:effectLst/>
                <a:latin typeface="+mn-lt"/>
                <a:ea typeface="+mn-ea"/>
                <a:cs typeface="+mn-cs"/>
              </a:rPr>
              <a:t>. This will give you access to tools that are not available in the precompiled version – like movies.</a:t>
            </a:r>
            <a:endParaRPr lang="en-US" dirty="0"/>
          </a:p>
        </p:txBody>
      </p:sp>
      <p:sp>
        <p:nvSpPr>
          <p:cNvPr id="4" name="Slide Number Placeholder 3"/>
          <p:cNvSpPr>
            <a:spLocks noGrp="1"/>
          </p:cNvSpPr>
          <p:nvPr>
            <p:ph type="sldNum" sz="quarter" idx="5"/>
          </p:nvPr>
        </p:nvSpPr>
        <p:spPr/>
        <p:txBody>
          <a:bodyPr/>
          <a:lstStyle/>
          <a:p>
            <a:fld id="{0FD137E3-1B0F-E544-A0CC-6042BAC98084}" type="slidenum">
              <a:rPr lang="en-US" smtClean="0"/>
              <a:t>3</a:t>
            </a:fld>
            <a:endParaRPr lang="en-US"/>
          </a:p>
        </p:txBody>
      </p:sp>
    </p:spTree>
    <p:extLst>
      <p:ext uri="{BB962C8B-B14F-4D97-AF65-F5344CB8AC3E}">
        <p14:creationId xmlns:p14="http://schemas.microsoft.com/office/powerpoint/2010/main" val="11988924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FD137E3-1B0F-E544-A0CC-6042BAC98084}" type="slidenum">
              <a:rPr lang="en-US" smtClean="0"/>
              <a:t>4</a:t>
            </a:fld>
            <a:endParaRPr lang="en-US"/>
          </a:p>
        </p:txBody>
      </p:sp>
    </p:spTree>
    <p:extLst>
      <p:ext uri="{BB962C8B-B14F-4D97-AF65-F5344CB8AC3E}">
        <p14:creationId xmlns:p14="http://schemas.microsoft.com/office/powerpoint/2010/main" val="11033733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FD137E3-1B0F-E544-A0CC-6042BAC98084}" type="slidenum">
              <a:rPr lang="en-US" smtClean="0"/>
              <a:t>5</a:t>
            </a:fld>
            <a:endParaRPr lang="en-US"/>
          </a:p>
        </p:txBody>
      </p:sp>
    </p:spTree>
    <p:extLst>
      <p:ext uri="{BB962C8B-B14F-4D97-AF65-F5344CB8AC3E}">
        <p14:creationId xmlns:p14="http://schemas.microsoft.com/office/powerpoint/2010/main" val="3829795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LAMMPS is not a point-and-click program. Everything is controlled through a script.</a:t>
            </a:r>
            <a:br>
              <a:rPr lang="en-US" dirty="0"/>
            </a:br>
            <a:r>
              <a:rPr lang="en-US" sz="1200" b="0" i="0" u="none" strike="noStrike" kern="1200" dirty="0">
                <a:solidFill>
                  <a:schemeClr val="tx1"/>
                </a:solidFill>
                <a:effectLst/>
                <a:latin typeface="+mn-lt"/>
                <a:ea typeface="+mn-ea"/>
                <a:cs typeface="+mn-cs"/>
              </a:rPr>
              <a:t>That script defines the particles, the forces, the environment, and how the system evolves in time</a:t>
            </a:r>
          </a:p>
          <a:p>
            <a:endParaRPr lang="en-US" sz="1200" b="0" i="0" u="none" strike="noStrike"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Every LAMMPS simulation follows this structure.</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You can think of it as building a world, defining the laws of physics, then letting it evolve.</a:t>
            </a:r>
          </a:p>
        </p:txBody>
      </p:sp>
      <p:sp>
        <p:nvSpPr>
          <p:cNvPr id="4" name="Slide Number Placeholder 3"/>
          <p:cNvSpPr>
            <a:spLocks noGrp="1"/>
          </p:cNvSpPr>
          <p:nvPr>
            <p:ph type="sldNum" sz="quarter" idx="5"/>
          </p:nvPr>
        </p:nvSpPr>
        <p:spPr/>
        <p:txBody>
          <a:bodyPr/>
          <a:lstStyle/>
          <a:p>
            <a:fld id="{0FD137E3-1B0F-E544-A0CC-6042BAC98084}" type="slidenum">
              <a:rPr lang="en-US" smtClean="0"/>
              <a:t>6</a:t>
            </a:fld>
            <a:endParaRPr lang="en-US"/>
          </a:p>
        </p:txBody>
      </p:sp>
    </p:spTree>
    <p:extLst>
      <p:ext uri="{BB962C8B-B14F-4D97-AF65-F5344CB8AC3E}">
        <p14:creationId xmlns:p14="http://schemas.microsoft.com/office/powerpoint/2010/main" val="11295319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Boundary p p </a:t>
            </a:r>
            <a:r>
              <a:rPr lang="en-US" sz="1200" b="1" i="0" kern="1200" dirty="0" err="1">
                <a:solidFill>
                  <a:schemeClr val="tx1"/>
                </a:solidFill>
                <a:effectLst/>
                <a:latin typeface="+mn-lt"/>
                <a:ea typeface="+mn-ea"/>
                <a:cs typeface="+mn-cs"/>
              </a:rPr>
              <a:t>fm</a:t>
            </a:r>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x-dimension: p (Periodic)</a:t>
            </a:r>
            <a:r>
              <a:rPr lang="en-US" sz="1200" b="0" i="0" kern="1200" dirty="0">
                <a:solidFill>
                  <a:schemeClr val="tx1"/>
                </a:solidFill>
                <a:effectLst/>
                <a:latin typeface="+mn-lt"/>
                <a:ea typeface="+mn-ea"/>
                <a:cs typeface="+mn-cs"/>
              </a:rPr>
              <a:t> - Particles interact across the boundary and can pass from one side to the other.</a:t>
            </a:r>
          </a:p>
          <a:p>
            <a:r>
              <a:rPr lang="en-US" sz="1200" b="1" i="0" kern="1200" dirty="0">
                <a:solidFill>
                  <a:schemeClr val="tx1"/>
                </a:solidFill>
                <a:effectLst/>
                <a:latin typeface="+mn-lt"/>
                <a:ea typeface="+mn-ea"/>
                <a:cs typeface="+mn-cs"/>
              </a:rPr>
              <a:t>y-dimension: p (Periodic)</a:t>
            </a:r>
            <a:r>
              <a:rPr lang="en-US" sz="1200" b="0" i="0" kern="1200" dirty="0">
                <a:solidFill>
                  <a:schemeClr val="tx1"/>
                </a:solidFill>
                <a:effectLst/>
                <a:latin typeface="+mn-lt"/>
                <a:ea typeface="+mn-ea"/>
                <a:cs typeface="+mn-cs"/>
              </a:rPr>
              <a:t> - Same as x, particles can pass through the boundary.</a:t>
            </a:r>
          </a:p>
          <a:p>
            <a:r>
              <a:rPr lang="en-US" sz="1200" b="1" i="0" kern="1200" dirty="0">
                <a:solidFill>
                  <a:schemeClr val="tx1"/>
                </a:solidFill>
                <a:effectLst/>
                <a:latin typeface="+mn-lt"/>
                <a:ea typeface="+mn-ea"/>
                <a:cs typeface="+mn-cs"/>
              </a:rPr>
              <a:t>z-dimension: </a:t>
            </a:r>
            <a:r>
              <a:rPr lang="en-US" sz="1200" b="1" i="0" kern="1200" dirty="0" err="1">
                <a:solidFill>
                  <a:schemeClr val="tx1"/>
                </a:solidFill>
                <a:effectLst/>
                <a:latin typeface="+mn-lt"/>
                <a:ea typeface="+mn-ea"/>
                <a:cs typeface="+mn-cs"/>
              </a:rPr>
              <a:t>fm</a:t>
            </a:r>
            <a:r>
              <a:rPr lang="en-US" sz="1200" b="1" i="0" kern="1200" dirty="0">
                <a:solidFill>
                  <a:schemeClr val="tx1"/>
                </a:solidFill>
                <a:effectLst/>
                <a:latin typeface="+mn-lt"/>
                <a:ea typeface="+mn-ea"/>
                <a:cs typeface="+mn-cs"/>
              </a:rPr>
              <a:t> (Non-periodic, Fixed Low, Shrink-Wrapped High)</a:t>
            </a:r>
            <a:r>
              <a:rPr lang="en-US" sz="1200" b="0" i="0" kern="1200" dirty="0">
                <a:solidFill>
                  <a:schemeClr val="tx1"/>
                </a:solidFill>
                <a:effectLst/>
                <a:latin typeface="+mn-lt"/>
                <a:ea typeface="+mn-ea"/>
                <a:cs typeface="+mn-cs"/>
              </a:rPr>
              <a:t> - This is a combined setting for the lower and upper z-faces.</a:t>
            </a:r>
          </a:p>
          <a:p>
            <a:pPr lvl="1"/>
            <a:r>
              <a:rPr lang="en-US" sz="1200" b="1" i="0" kern="1200" dirty="0">
                <a:solidFill>
                  <a:schemeClr val="tx1"/>
                </a:solidFill>
                <a:effectLst/>
                <a:latin typeface="+mn-lt"/>
                <a:ea typeface="+mn-ea"/>
                <a:cs typeface="+mn-cs"/>
              </a:rPr>
              <a:t>f (Lower z-face):</a:t>
            </a:r>
            <a:r>
              <a:rPr lang="en-US" sz="1200" b="0" i="0" kern="1200" dirty="0">
                <a:solidFill>
                  <a:schemeClr val="tx1"/>
                </a:solidFill>
                <a:effectLst/>
                <a:latin typeface="+mn-lt"/>
                <a:ea typeface="+mn-ea"/>
                <a:cs typeface="+mn-cs"/>
              </a:rPr>
              <a:t> Fixed boundary. The simulation box boundary does not move, and particles that move outside the boundary may be "lost".</a:t>
            </a:r>
          </a:p>
          <a:p>
            <a:pPr lvl="1"/>
            <a:r>
              <a:rPr lang="en-US" sz="1200" b="1" i="0" kern="1200" dirty="0">
                <a:solidFill>
                  <a:schemeClr val="tx1"/>
                </a:solidFill>
                <a:effectLst/>
                <a:latin typeface="+mn-lt"/>
                <a:ea typeface="+mn-ea"/>
                <a:cs typeface="+mn-cs"/>
              </a:rPr>
              <a:t>m (Upper z-face):</a:t>
            </a:r>
            <a:r>
              <a:rPr lang="en-US" sz="1200" b="0" i="0" kern="1200" dirty="0">
                <a:solidFill>
                  <a:schemeClr val="tx1"/>
                </a:solidFill>
                <a:effectLst/>
                <a:latin typeface="+mn-lt"/>
                <a:ea typeface="+mn-ea"/>
                <a:cs typeface="+mn-cs"/>
              </a:rPr>
              <a:t> Shrink-wrapped, but with a minimum value. The box boundary adjusts to encompass all particles, but will not shrink smaller than a minimum value set in the data file or </a:t>
            </a:r>
            <a:r>
              <a:rPr lang="en-US" sz="1200" b="0" i="0" kern="1200" dirty="0" err="1">
                <a:solidFill>
                  <a:schemeClr val="tx1"/>
                </a:solidFill>
                <a:effectLst/>
                <a:latin typeface="+mn-lt"/>
                <a:ea typeface="+mn-ea"/>
                <a:cs typeface="+mn-cs"/>
              </a:rPr>
              <a:t>create_box</a:t>
            </a:r>
            <a:r>
              <a:rPr lang="en-US" sz="1200" b="0" i="0" kern="1200" dirty="0">
                <a:solidFill>
                  <a:schemeClr val="tx1"/>
                </a:solidFill>
                <a:effectLst/>
                <a:latin typeface="+mn-lt"/>
                <a:ea typeface="+mn-ea"/>
                <a:cs typeface="+mn-cs"/>
              </a:rPr>
              <a:t> command</a:t>
            </a:r>
          </a:p>
          <a:p>
            <a:pPr lvl="1"/>
            <a:endParaRPr lang="en-US" sz="1200" b="0" i="0" kern="1200" dirty="0">
              <a:solidFill>
                <a:schemeClr val="tx1"/>
              </a:solidFill>
              <a:effectLst/>
              <a:latin typeface="+mn-lt"/>
              <a:ea typeface="+mn-ea"/>
              <a:cs typeface="+mn-cs"/>
            </a:endParaRPr>
          </a:p>
          <a:p>
            <a:r>
              <a:rPr lang="en-US" b="1" i="0" dirty="0">
                <a:solidFill>
                  <a:srgbClr val="000000"/>
                </a:solidFill>
                <a:effectLst/>
              </a:rPr>
              <a:t>region box block 0 20 0 20 0 60</a:t>
            </a:r>
            <a:r>
              <a:rPr lang="en-US" b="0" i="0" dirty="0">
                <a:solidFill>
                  <a:srgbClr val="000000"/>
                </a:solidFill>
                <a:effectLst/>
              </a:rPr>
              <a:t>: </a:t>
            </a:r>
            <a:r>
              <a:rPr lang="en-US" dirty="0"/>
              <a:t>define a 3D rectangular simulation domain and initialize it for the simulation</a:t>
            </a:r>
            <a:r>
              <a:rPr lang="en-US" sz="1200" b="0" i="0" u="none" strike="noStrike" kern="1200" dirty="0">
                <a:solidFill>
                  <a:schemeClr val="tx1"/>
                </a:solidFill>
                <a:effectLst/>
                <a:latin typeface="+mn-lt"/>
                <a:ea typeface="+mn-ea"/>
                <a:cs typeface="+mn-cs"/>
              </a:rPr>
              <a:t>. </a:t>
            </a:r>
          </a:p>
          <a:p>
            <a:endParaRPr lang="en-US" sz="1200" b="0" i="0" u="none" strike="noStrike" kern="1200" dirty="0">
              <a:solidFill>
                <a:schemeClr val="tx1"/>
              </a:solidFill>
              <a:effectLst/>
              <a:latin typeface="+mn-lt"/>
              <a:ea typeface="+mn-ea"/>
              <a:cs typeface="+mn-cs"/>
            </a:endParaRPr>
          </a:p>
          <a:p>
            <a:pPr rtl="0"/>
            <a:r>
              <a:rPr lang="en-US" sz="1200" b="1" i="0" kern="1200" dirty="0">
                <a:solidFill>
                  <a:schemeClr val="tx1"/>
                </a:solidFill>
                <a:effectLst/>
                <a:latin typeface="+mn-lt"/>
                <a:ea typeface="+mn-ea"/>
                <a:cs typeface="+mn-cs"/>
              </a:rPr>
              <a:t>#Motion </a:t>
            </a:r>
            <a:r>
              <a:rPr lang="en-US" sz="1200" b="0" i="0" kern="1200" dirty="0">
                <a:solidFill>
                  <a:schemeClr val="tx1"/>
                </a:solidFill>
                <a:effectLst/>
                <a:latin typeface="+mn-lt"/>
                <a:ea typeface="+mn-ea"/>
                <a:cs typeface="+mn-cs"/>
              </a:rPr>
              <a:t>This LAMMPS command pair simulates the physical movement of finite-size spheres under gravity in an NVE (microcanonical) ensemble. It </a:t>
            </a:r>
          </a:p>
          <a:p>
            <a:r>
              <a:rPr lang="en-US" dirty="0"/>
              <a:t>updates positions, velocities, and angular velocities of all particles (</a:t>
            </a:r>
            <a:r>
              <a:rPr lang="en-US" dirty="0" err="1"/>
              <a:t>nve</a:t>
            </a:r>
            <a:r>
              <a:rPr lang="en-US" dirty="0"/>
              <a:t>/sphere) while applying a consistent gravitational force (gravity) to them</a:t>
            </a:r>
          </a:p>
          <a:p>
            <a:endParaRPr lang="en-US" dirty="0"/>
          </a:p>
          <a:p>
            <a:r>
              <a:rPr lang="en-US" dirty="0"/>
              <a:t>NVE: </a:t>
            </a:r>
          </a:p>
          <a:p>
            <a:r>
              <a:rPr lang="en-US" sz="1200" b="1" i="0" kern="1200" dirty="0">
                <a:solidFill>
                  <a:schemeClr val="tx1"/>
                </a:solidFill>
                <a:effectLst/>
                <a:latin typeface="+mn-lt"/>
                <a:ea typeface="+mn-ea"/>
                <a:cs typeface="+mn-cs"/>
              </a:rPr>
              <a:t>N</a:t>
            </a:r>
            <a:r>
              <a:rPr lang="en-US" sz="1200" b="0" i="0" kern="1200" dirty="0">
                <a:solidFill>
                  <a:schemeClr val="tx1"/>
                </a:solidFill>
                <a:effectLst/>
                <a:latin typeface="+mn-lt"/>
                <a:ea typeface="+mn-ea"/>
                <a:cs typeface="+mn-cs"/>
              </a:rPr>
              <a:t>: Constant number of </a:t>
            </a:r>
            <a:r>
              <a:rPr lang="en-US" sz="1200" b="1" i="0" kern="1200" dirty="0">
                <a:solidFill>
                  <a:schemeClr val="tx1"/>
                </a:solidFill>
                <a:effectLst/>
                <a:latin typeface="+mn-lt"/>
                <a:ea typeface="+mn-ea"/>
                <a:cs typeface="+mn-cs"/>
              </a:rPr>
              <a:t>particles</a:t>
            </a:r>
            <a:r>
              <a:rPr lang="en-US" sz="1200" b="0" i="0" kern="1200" dirty="0">
                <a:solidFill>
                  <a:schemeClr val="tx1"/>
                </a:solidFill>
                <a:effectLst/>
                <a:latin typeface="+mn-lt"/>
                <a:ea typeface="+mn-ea"/>
                <a:cs typeface="+mn-cs"/>
              </a:rPr>
              <a:t> (moles).</a:t>
            </a:r>
          </a:p>
          <a:p>
            <a:r>
              <a:rPr lang="en-US" sz="1200" b="1" i="0" kern="1200" dirty="0">
                <a:solidFill>
                  <a:schemeClr val="tx1"/>
                </a:solidFill>
                <a:effectLst/>
                <a:latin typeface="+mn-lt"/>
                <a:ea typeface="+mn-ea"/>
                <a:cs typeface="+mn-cs"/>
              </a:rPr>
              <a:t>V</a:t>
            </a:r>
            <a:r>
              <a:rPr lang="en-US" sz="1200" b="0" i="0" kern="1200" dirty="0">
                <a:solidFill>
                  <a:schemeClr val="tx1"/>
                </a:solidFill>
                <a:effectLst/>
                <a:latin typeface="+mn-lt"/>
                <a:ea typeface="+mn-ea"/>
                <a:cs typeface="+mn-cs"/>
              </a:rPr>
              <a:t>: Constant </a:t>
            </a:r>
            <a:r>
              <a:rPr lang="en-US" sz="1200" b="1" i="0" kern="1200" dirty="0">
                <a:solidFill>
                  <a:schemeClr val="tx1"/>
                </a:solidFill>
                <a:effectLst/>
                <a:latin typeface="+mn-lt"/>
                <a:ea typeface="+mn-ea"/>
                <a:cs typeface="+mn-cs"/>
              </a:rPr>
              <a:t>volume</a:t>
            </a:r>
            <a:r>
              <a:rPr lang="en-US" sz="1200" b="0" i="0" kern="1200" dirty="0">
                <a:solidFill>
                  <a:schemeClr val="tx1"/>
                </a:solidFill>
                <a:effectLst/>
                <a:latin typeface="+mn-lt"/>
                <a:ea typeface="+mn-ea"/>
                <a:cs typeface="+mn-cs"/>
              </a:rPr>
              <a:t>.</a:t>
            </a:r>
          </a:p>
          <a:p>
            <a:r>
              <a:rPr lang="en-US" sz="1200" b="1" i="0" kern="1200" dirty="0">
                <a:solidFill>
                  <a:schemeClr val="tx1"/>
                </a:solidFill>
                <a:effectLst/>
                <a:latin typeface="+mn-lt"/>
                <a:ea typeface="+mn-ea"/>
                <a:cs typeface="+mn-cs"/>
              </a:rPr>
              <a:t>E</a:t>
            </a:r>
            <a:r>
              <a:rPr lang="en-US" sz="1200" b="0" i="0" kern="1200" dirty="0">
                <a:solidFill>
                  <a:schemeClr val="tx1"/>
                </a:solidFill>
                <a:effectLst/>
                <a:latin typeface="+mn-lt"/>
                <a:ea typeface="+mn-ea"/>
                <a:cs typeface="+mn-cs"/>
              </a:rPr>
              <a:t>: Constant </a:t>
            </a:r>
            <a:r>
              <a:rPr lang="en-US" sz="1200" b="1" i="0" kern="1200" dirty="0">
                <a:solidFill>
                  <a:schemeClr val="tx1"/>
                </a:solidFill>
                <a:effectLst/>
                <a:latin typeface="+mn-lt"/>
                <a:ea typeface="+mn-ea"/>
                <a:cs typeface="+mn-cs"/>
              </a:rPr>
              <a:t>total energy</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NVE</a:t>
            </a:r>
            <a:r>
              <a:rPr lang="en-US" sz="1200" b="0" i="0" kern="1200" dirty="0">
                <a:solidFill>
                  <a:schemeClr val="tx1"/>
                </a:solidFill>
                <a:effectLst/>
                <a:latin typeface="+mn-lt"/>
                <a:ea typeface="+mn-ea"/>
                <a:cs typeface="+mn-cs"/>
              </a:rPr>
              <a:t>: This stands for constant Number of atoms, Volume, and Energy. It’s a "natural" movement where particles move based on the forces acting on them without an artificial heater or cooler (thermostat).</a:t>
            </a:r>
          </a:p>
          <a:p>
            <a:r>
              <a:rPr lang="en-US" sz="1200" b="1" i="0" kern="1200" dirty="0">
                <a:solidFill>
                  <a:schemeClr val="tx1"/>
                </a:solidFill>
                <a:effectLst/>
                <a:latin typeface="+mn-lt"/>
                <a:ea typeface="+mn-ea"/>
                <a:cs typeface="+mn-cs"/>
              </a:rPr>
              <a:t>sphere</a:t>
            </a:r>
            <a:r>
              <a:rPr lang="en-US" sz="1200" b="0" i="0" kern="1200" dirty="0">
                <a:solidFill>
                  <a:schemeClr val="tx1"/>
                </a:solidFill>
                <a:effectLst/>
                <a:latin typeface="+mn-lt"/>
                <a:ea typeface="+mn-ea"/>
                <a:cs typeface="+mn-cs"/>
              </a:rPr>
              <a:t>: This is the crucial part. Because you are using </a:t>
            </a:r>
            <a:r>
              <a:rPr lang="en-US" sz="1200" b="0" i="0" kern="1200" dirty="0" err="1">
                <a:solidFill>
                  <a:schemeClr val="tx1"/>
                </a:solidFill>
                <a:effectLst/>
                <a:latin typeface="+mn-lt"/>
                <a:ea typeface="+mn-ea"/>
                <a:cs typeface="+mn-cs"/>
              </a:rPr>
              <a:t>atom_style</a:t>
            </a:r>
            <a:r>
              <a:rPr lang="en-US" sz="1200" b="0" i="0" kern="1200" dirty="0">
                <a:solidFill>
                  <a:schemeClr val="tx1"/>
                </a:solidFill>
                <a:effectLst/>
                <a:latin typeface="+mn-lt"/>
                <a:ea typeface="+mn-ea"/>
                <a:cs typeface="+mn-cs"/>
              </a:rPr>
              <a:t> sphere, your particles have a physical size. This fix doesn't just move them forward; it also calculates their </a:t>
            </a:r>
            <a:r>
              <a:rPr lang="en-US" sz="1200" b="1" i="0" kern="1200" dirty="0">
                <a:solidFill>
                  <a:schemeClr val="tx1"/>
                </a:solidFill>
                <a:effectLst/>
                <a:latin typeface="+mn-lt"/>
                <a:ea typeface="+mn-ea"/>
                <a:cs typeface="+mn-cs"/>
              </a:rPr>
              <a:t>rotation</a:t>
            </a:r>
            <a:r>
              <a:rPr lang="en-US" sz="1200" b="0" i="0" kern="1200" dirty="0">
                <a:solidFill>
                  <a:schemeClr val="tx1"/>
                </a:solidFill>
                <a:effectLst/>
                <a:latin typeface="+mn-lt"/>
                <a:ea typeface="+mn-ea"/>
                <a:cs typeface="+mn-cs"/>
              </a:rPr>
              <a:t> (angular momentum) based on the torques created when they rub against each other.</a:t>
            </a:r>
          </a:p>
          <a:p>
            <a:r>
              <a:rPr lang="en-US" sz="1200" b="1" i="0" kern="1200" dirty="0">
                <a:solidFill>
                  <a:schemeClr val="tx1"/>
                </a:solidFill>
                <a:effectLst/>
                <a:latin typeface="+mn-lt"/>
                <a:ea typeface="+mn-ea"/>
                <a:cs typeface="+mn-cs"/>
              </a:rPr>
              <a:t>2. fix 2 all gravity (The Force)</a:t>
            </a:r>
            <a:endParaRPr lang="en-US" sz="120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This adds a constant downward acceleration to every particle.</a:t>
            </a:r>
          </a:p>
          <a:p>
            <a:r>
              <a:rPr lang="en-US" sz="1200" b="0" i="0" kern="1200" dirty="0">
                <a:solidFill>
                  <a:schemeClr val="tx1"/>
                </a:solidFill>
                <a:effectLst/>
                <a:latin typeface="+mn-lt"/>
                <a:ea typeface="+mn-ea"/>
                <a:cs typeface="+mn-cs"/>
              </a:rPr>
              <a:t>Acts as the "motor" that gets things moving.</a:t>
            </a:r>
          </a:p>
          <a:p>
            <a:r>
              <a:rPr lang="en-US" sz="1200" b="0" i="0" kern="1200" dirty="0">
                <a:solidFill>
                  <a:schemeClr val="tx1"/>
                </a:solidFill>
                <a:effectLst/>
                <a:latin typeface="+mn-lt"/>
                <a:ea typeface="+mn-ea"/>
                <a:cs typeface="+mn-cs"/>
              </a:rPr>
              <a:t>Without this, if your particles were just floating in the box, they would only move if you gave them an initial velocity. With this fix, they will accelerate (fall) until they hit the bottom or each other.</a:t>
            </a:r>
          </a:p>
        </p:txBody>
      </p:sp>
      <p:sp>
        <p:nvSpPr>
          <p:cNvPr id="4" name="Slide Number Placeholder 3"/>
          <p:cNvSpPr>
            <a:spLocks noGrp="1"/>
          </p:cNvSpPr>
          <p:nvPr>
            <p:ph type="sldNum" sz="quarter" idx="5"/>
          </p:nvPr>
        </p:nvSpPr>
        <p:spPr/>
        <p:txBody>
          <a:bodyPr/>
          <a:lstStyle/>
          <a:p>
            <a:fld id="{0FD137E3-1B0F-E544-A0CC-6042BAC98084}" type="slidenum">
              <a:rPr lang="en-US" smtClean="0"/>
              <a:t>7</a:t>
            </a:fld>
            <a:endParaRPr lang="en-US"/>
          </a:p>
        </p:txBody>
      </p:sp>
    </p:spTree>
    <p:extLst>
      <p:ext uri="{BB962C8B-B14F-4D97-AF65-F5344CB8AC3E}">
        <p14:creationId xmlns:p14="http://schemas.microsoft.com/office/powerpoint/2010/main" val="20546325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Unlike simple models, granular interactions include not just forces but also torques.</a:t>
            </a:r>
            <a:endParaRPr lang="en-US" dirty="0"/>
          </a:p>
        </p:txBody>
      </p:sp>
      <p:sp>
        <p:nvSpPr>
          <p:cNvPr id="4" name="Slide Number Placeholder 3"/>
          <p:cNvSpPr>
            <a:spLocks noGrp="1"/>
          </p:cNvSpPr>
          <p:nvPr>
            <p:ph type="sldNum" sz="quarter" idx="5"/>
          </p:nvPr>
        </p:nvSpPr>
        <p:spPr/>
        <p:txBody>
          <a:bodyPr/>
          <a:lstStyle/>
          <a:p>
            <a:fld id="{0FD137E3-1B0F-E544-A0CC-6042BAC98084}" type="slidenum">
              <a:rPr lang="en-US" smtClean="0"/>
              <a:t>8</a:t>
            </a:fld>
            <a:endParaRPr lang="en-US"/>
          </a:p>
        </p:txBody>
      </p:sp>
    </p:spTree>
    <p:extLst>
      <p:ext uri="{BB962C8B-B14F-4D97-AF65-F5344CB8AC3E}">
        <p14:creationId xmlns:p14="http://schemas.microsoft.com/office/powerpoint/2010/main" val="7347393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Sliding is what we usually think of as friction.</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Rolling is when particles rotate over each other instead of sliding.</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Twisting is rotation around the contact normal — like spinning in place.</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My script includes all three.</a:t>
            </a:r>
          </a:p>
          <a:p>
            <a:endParaRPr lang="en-US" dirty="0"/>
          </a:p>
        </p:txBody>
      </p:sp>
      <p:sp>
        <p:nvSpPr>
          <p:cNvPr id="4" name="Slide Number Placeholder 3"/>
          <p:cNvSpPr>
            <a:spLocks noGrp="1"/>
          </p:cNvSpPr>
          <p:nvPr>
            <p:ph type="sldNum" sz="quarter" idx="5"/>
          </p:nvPr>
        </p:nvSpPr>
        <p:spPr/>
        <p:txBody>
          <a:bodyPr/>
          <a:lstStyle/>
          <a:p>
            <a:fld id="{0FD137E3-1B0F-E544-A0CC-6042BAC98084}" type="slidenum">
              <a:rPr lang="en-US" smtClean="0"/>
              <a:t>9</a:t>
            </a:fld>
            <a:endParaRPr lang="en-US"/>
          </a:p>
        </p:txBody>
      </p:sp>
    </p:spTree>
    <p:extLst>
      <p:ext uri="{BB962C8B-B14F-4D97-AF65-F5344CB8AC3E}">
        <p14:creationId xmlns:p14="http://schemas.microsoft.com/office/powerpoint/2010/main" val="38525113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3C353-6C3C-DB35-C8B5-F8263A7D201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BAAB1C1-0801-32A1-76E1-B23D5D7412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6EBD7B4-65EA-059F-3F09-7CF394D70EB4}"/>
              </a:ext>
            </a:extLst>
          </p:cNvPr>
          <p:cNvSpPr>
            <a:spLocks noGrp="1"/>
          </p:cNvSpPr>
          <p:nvPr>
            <p:ph type="dt" sz="half" idx="10"/>
          </p:nvPr>
        </p:nvSpPr>
        <p:spPr/>
        <p:txBody>
          <a:bodyPr/>
          <a:lstStyle/>
          <a:p>
            <a:fld id="{43655D80-9F26-5A49-91DF-24D0FE4AB7AF}" type="datetimeFigureOut">
              <a:rPr lang="en-US" smtClean="0"/>
              <a:t>3/23/26</a:t>
            </a:fld>
            <a:endParaRPr lang="en-US"/>
          </a:p>
        </p:txBody>
      </p:sp>
      <p:sp>
        <p:nvSpPr>
          <p:cNvPr id="5" name="Footer Placeholder 4">
            <a:extLst>
              <a:ext uri="{FF2B5EF4-FFF2-40B4-BE49-F238E27FC236}">
                <a16:creationId xmlns:a16="http://schemas.microsoft.com/office/drawing/2014/main" id="{3BB5417D-F2A9-AE3D-AEC4-2AF44491E8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C7F743-34B8-1EE1-EB8A-E278B62261E7}"/>
              </a:ext>
            </a:extLst>
          </p:cNvPr>
          <p:cNvSpPr>
            <a:spLocks noGrp="1"/>
          </p:cNvSpPr>
          <p:nvPr>
            <p:ph type="sldNum" sz="quarter" idx="12"/>
          </p:nvPr>
        </p:nvSpPr>
        <p:spPr/>
        <p:txBody>
          <a:bodyPr/>
          <a:lstStyle/>
          <a:p>
            <a:fld id="{4C07DC4A-6D44-0C4C-BB07-6CD16CDDD7E8}" type="slidenum">
              <a:rPr lang="en-US" smtClean="0"/>
              <a:t>‹#›</a:t>
            </a:fld>
            <a:endParaRPr lang="en-US"/>
          </a:p>
        </p:txBody>
      </p:sp>
    </p:spTree>
    <p:extLst>
      <p:ext uri="{BB962C8B-B14F-4D97-AF65-F5344CB8AC3E}">
        <p14:creationId xmlns:p14="http://schemas.microsoft.com/office/powerpoint/2010/main" val="295732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BD87E-2BE6-D336-ED9E-D95EDB105AB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DAF08B-7692-DFF7-65D4-F25B491E544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B3984C-622A-27C5-32F4-F30D0EF5577B}"/>
              </a:ext>
            </a:extLst>
          </p:cNvPr>
          <p:cNvSpPr>
            <a:spLocks noGrp="1"/>
          </p:cNvSpPr>
          <p:nvPr>
            <p:ph type="dt" sz="half" idx="10"/>
          </p:nvPr>
        </p:nvSpPr>
        <p:spPr/>
        <p:txBody>
          <a:bodyPr/>
          <a:lstStyle/>
          <a:p>
            <a:fld id="{43655D80-9F26-5A49-91DF-24D0FE4AB7AF}" type="datetimeFigureOut">
              <a:rPr lang="en-US" smtClean="0"/>
              <a:t>3/23/26</a:t>
            </a:fld>
            <a:endParaRPr lang="en-US"/>
          </a:p>
        </p:txBody>
      </p:sp>
      <p:sp>
        <p:nvSpPr>
          <p:cNvPr id="5" name="Footer Placeholder 4">
            <a:extLst>
              <a:ext uri="{FF2B5EF4-FFF2-40B4-BE49-F238E27FC236}">
                <a16:creationId xmlns:a16="http://schemas.microsoft.com/office/drawing/2014/main" id="{97A66C79-2281-4DDA-0588-AF119DA8B3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1EBFFD-1C28-AE8C-558F-D54E461B4914}"/>
              </a:ext>
            </a:extLst>
          </p:cNvPr>
          <p:cNvSpPr>
            <a:spLocks noGrp="1"/>
          </p:cNvSpPr>
          <p:nvPr>
            <p:ph type="sldNum" sz="quarter" idx="12"/>
          </p:nvPr>
        </p:nvSpPr>
        <p:spPr/>
        <p:txBody>
          <a:bodyPr/>
          <a:lstStyle/>
          <a:p>
            <a:fld id="{4C07DC4A-6D44-0C4C-BB07-6CD16CDDD7E8}" type="slidenum">
              <a:rPr lang="en-US" smtClean="0"/>
              <a:t>‹#›</a:t>
            </a:fld>
            <a:endParaRPr lang="en-US"/>
          </a:p>
        </p:txBody>
      </p:sp>
    </p:spTree>
    <p:extLst>
      <p:ext uri="{BB962C8B-B14F-4D97-AF65-F5344CB8AC3E}">
        <p14:creationId xmlns:p14="http://schemas.microsoft.com/office/powerpoint/2010/main" val="2440480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71AB064-C013-9E9E-80B7-014B9791619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225B7BA-8D01-7444-9B5F-33AB7137BCA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36A9AF-1158-E3DA-0AA1-2C435BB77D84}"/>
              </a:ext>
            </a:extLst>
          </p:cNvPr>
          <p:cNvSpPr>
            <a:spLocks noGrp="1"/>
          </p:cNvSpPr>
          <p:nvPr>
            <p:ph type="dt" sz="half" idx="10"/>
          </p:nvPr>
        </p:nvSpPr>
        <p:spPr/>
        <p:txBody>
          <a:bodyPr/>
          <a:lstStyle/>
          <a:p>
            <a:fld id="{43655D80-9F26-5A49-91DF-24D0FE4AB7AF}" type="datetimeFigureOut">
              <a:rPr lang="en-US" smtClean="0"/>
              <a:t>3/23/26</a:t>
            </a:fld>
            <a:endParaRPr lang="en-US"/>
          </a:p>
        </p:txBody>
      </p:sp>
      <p:sp>
        <p:nvSpPr>
          <p:cNvPr id="5" name="Footer Placeholder 4">
            <a:extLst>
              <a:ext uri="{FF2B5EF4-FFF2-40B4-BE49-F238E27FC236}">
                <a16:creationId xmlns:a16="http://schemas.microsoft.com/office/drawing/2014/main" id="{22BB8C74-9B68-6FED-5D1B-97ABDB9E47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4421F3-2E3D-3479-D816-CC1F034024E2}"/>
              </a:ext>
            </a:extLst>
          </p:cNvPr>
          <p:cNvSpPr>
            <a:spLocks noGrp="1"/>
          </p:cNvSpPr>
          <p:nvPr>
            <p:ph type="sldNum" sz="quarter" idx="12"/>
          </p:nvPr>
        </p:nvSpPr>
        <p:spPr/>
        <p:txBody>
          <a:bodyPr/>
          <a:lstStyle/>
          <a:p>
            <a:fld id="{4C07DC4A-6D44-0C4C-BB07-6CD16CDDD7E8}" type="slidenum">
              <a:rPr lang="en-US" smtClean="0"/>
              <a:t>‹#›</a:t>
            </a:fld>
            <a:endParaRPr lang="en-US"/>
          </a:p>
        </p:txBody>
      </p:sp>
    </p:spTree>
    <p:extLst>
      <p:ext uri="{BB962C8B-B14F-4D97-AF65-F5344CB8AC3E}">
        <p14:creationId xmlns:p14="http://schemas.microsoft.com/office/powerpoint/2010/main" val="1032305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42FF6-DC0A-6DD7-693A-6C8E01F88A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0C6846-588E-3338-C5C1-76D120DB388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15D98B-8FEB-274C-F0A5-203EC2F4FD29}"/>
              </a:ext>
            </a:extLst>
          </p:cNvPr>
          <p:cNvSpPr>
            <a:spLocks noGrp="1"/>
          </p:cNvSpPr>
          <p:nvPr>
            <p:ph type="dt" sz="half" idx="10"/>
          </p:nvPr>
        </p:nvSpPr>
        <p:spPr/>
        <p:txBody>
          <a:bodyPr/>
          <a:lstStyle/>
          <a:p>
            <a:fld id="{43655D80-9F26-5A49-91DF-24D0FE4AB7AF}" type="datetimeFigureOut">
              <a:rPr lang="en-US" smtClean="0"/>
              <a:t>3/23/26</a:t>
            </a:fld>
            <a:endParaRPr lang="en-US"/>
          </a:p>
        </p:txBody>
      </p:sp>
      <p:sp>
        <p:nvSpPr>
          <p:cNvPr id="5" name="Footer Placeholder 4">
            <a:extLst>
              <a:ext uri="{FF2B5EF4-FFF2-40B4-BE49-F238E27FC236}">
                <a16:creationId xmlns:a16="http://schemas.microsoft.com/office/drawing/2014/main" id="{85E17BEC-219F-F0C1-F794-E0814D10D5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549AEA-434F-83CE-C314-5509BD17C117}"/>
              </a:ext>
            </a:extLst>
          </p:cNvPr>
          <p:cNvSpPr>
            <a:spLocks noGrp="1"/>
          </p:cNvSpPr>
          <p:nvPr>
            <p:ph type="sldNum" sz="quarter" idx="12"/>
          </p:nvPr>
        </p:nvSpPr>
        <p:spPr/>
        <p:txBody>
          <a:bodyPr/>
          <a:lstStyle/>
          <a:p>
            <a:fld id="{4C07DC4A-6D44-0C4C-BB07-6CD16CDDD7E8}" type="slidenum">
              <a:rPr lang="en-US" smtClean="0"/>
              <a:t>‹#›</a:t>
            </a:fld>
            <a:endParaRPr lang="en-US"/>
          </a:p>
        </p:txBody>
      </p:sp>
    </p:spTree>
    <p:extLst>
      <p:ext uri="{BB962C8B-B14F-4D97-AF65-F5344CB8AC3E}">
        <p14:creationId xmlns:p14="http://schemas.microsoft.com/office/powerpoint/2010/main" val="2131736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328EE-FBB6-AD87-E2D4-77EDB832034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8B2FE9B-9824-D5E0-B147-907228F6B1C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42486D-4218-A892-B09D-FC9D33FF597E}"/>
              </a:ext>
            </a:extLst>
          </p:cNvPr>
          <p:cNvSpPr>
            <a:spLocks noGrp="1"/>
          </p:cNvSpPr>
          <p:nvPr>
            <p:ph type="dt" sz="half" idx="10"/>
          </p:nvPr>
        </p:nvSpPr>
        <p:spPr/>
        <p:txBody>
          <a:bodyPr/>
          <a:lstStyle/>
          <a:p>
            <a:fld id="{43655D80-9F26-5A49-91DF-24D0FE4AB7AF}" type="datetimeFigureOut">
              <a:rPr lang="en-US" smtClean="0"/>
              <a:t>3/23/26</a:t>
            </a:fld>
            <a:endParaRPr lang="en-US"/>
          </a:p>
        </p:txBody>
      </p:sp>
      <p:sp>
        <p:nvSpPr>
          <p:cNvPr id="5" name="Footer Placeholder 4">
            <a:extLst>
              <a:ext uri="{FF2B5EF4-FFF2-40B4-BE49-F238E27FC236}">
                <a16:creationId xmlns:a16="http://schemas.microsoft.com/office/drawing/2014/main" id="{15C3F469-9314-137E-D0A0-DF292E7442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E68BE9-80A1-FB4C-87AE-AC34C0312EA3}"/>
              </a:ext>
            </a:extLst>
          </p:cNvPr>
          <p:cNvSpPr>
            <a:spLocks noGrp="1"/>
          </p:cNvSpPr>
          <p:nvPr>
            <p:ph type="sldNum" sz="quarter" idx="12"/>
          </p:nvPr>
        </p:nvSpPr>
        <p:spPr/>
        <p:txBody>
          <a:bodyPr/>
          <a:lstStyle/>
          <a:p>
            <a:fld id="{4C07DC4A-6D44-0C4C-BB07-6CD16CDDD7E8}" type="slidenum">
              <a:rPr lang="en-US" smtClean="0"/>
              <a:t>‹#›</a:t>
            </a:fld>
            <a:endParaRPr lang="en-US"/>
          </a:p>
        </p:txBody>
      </p:sp>
    </p:spTree>
    <p:extLst>
      <p:ext uri="{BB962C8B-B14F-4D97-AF65-F5344CB8AC3E}">
        <p14:creationId xmlns:p14="http://schemas.microsoft.com/office/powerpoint/2010/main" val="3070993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9D784-8073-A983-42E0-372FAB74C3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0926AB-A574-2A05-27D0-CFBDA6EFA4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D2C57E6-9628-9657-8896-EAED03F4051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0B1199C-3BD5-D237-3DE2-544FA261F914}"/>
              </a:ext>
            </a:extLst>
          </p:cNvPr>
          <p:cNvSpPr>
            <a:spLocks noGrp="1"/>
          </p:cNvSpPr>
          <p:nvPr>
            <p:ph type="dt" sz="half" idx="10"/>
          </p:nvPr>
        </p:nvSpPr>
        <p:spPr/>
        <p:txBody>
          <a:bodyPr/>
          <a:lstStyle/>
          <a:p>
            <a:fld id="{43655D80-9F26-5A49-91DF-24D0FE4AB7AF}" type="datetimeFigureOut">
              <a:rPr lang="en-US" smtClean="0"/>
              <a:t>3/23/26</a:t>
            </a:fld>
            <a:endParaRPr lang="en-US"/>
          </a:p>
        </p:txBody>
      </p:sp>
      <p:sp>
        <p:nvSpPr>
          <p:cNvPr id="6" name="Footer Placeholder 5">
            <a:extLst>
              <a:ext uri="{FF2B5EF4-FFF2-40B4-BE49-F238E27FC236}">
                <a16:creationId xmlns:a16="http://schemas.microsoft.com/office/drawing/2014/main" id="{361A8F3B-2787-2A18-2C31-25DF1574E3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D14A0C6-0B51-04DA-9CD3-D90A9029B8B7}"/>
              </a:ext>
            </a:extLst>
          </p:cNvPr>
          <p:cNvSpPr>
            <a:spLocks noGrp="1"/>
          </p:cNvSpPr>
          <p:nvPr>
            <p:ph type="sldNum" sz="quarter" idx="12"/>
          </p:nvPr>
        </p:nvSpPr>
        <p:spPr/>
        <p:txBody>
          <a:bodyPr/>
          <a:lstStyle/>
          <a:p>
            <a:fld id="{4C07DC4A-6D44-0C4C-BB07-6CD16CDDD7E8}" type="slidenum">
              <a:rPr lang="en-US" smtClean="0"/>
              <a:t>‹#›</a:t>
            </a:fld>
            <a:endParaRPr lang="en-US"/>
          </a:p>
        </p:txBody>
      </p:sp>
    </p:spTree>
    <p:extLst>
      <p:ext uri="{BB962C8B-B14F-4D97-AF65-F5344CB8AC3E}">
        <p14:creationId xmlns:p14="http://schemas.microsoft.com/office/powerpoint/2010/main" val="2477985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4E35A-019D-4558-0F3B-4224EE7A64D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6F79802-F63E-308C-6CDD-72FC1D568E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2503CB-24D8-8D45-B39F-F8F853CFD9D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5563B43-138E-BF80-50BE-72AC2709E2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E7E55C4-ED58-BE22-6A27-CA22E181319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69D5126-62E5-A1BB-2CF1-81B89A271603}"/>
              </a:ext>
            </a:extLst>
          </p:cNvPr>
          <p:cNvSpPr>
            <a:spLocks noGrp="1"/>
          </p:cNvSpPr>
          <p:nvPr>
            <p:ph type="dt" sz="half" idx="10"/>
          </p:nvPr>
        </p:nvSpPr>
        <p:spPr/>
        <p:txBody>
          <a:bodyPr/>
          <a:lstStyle/>
          <a:p>
            <a:fld id="{43655D80-9F26-5A49-91DF-24D0FE4AB7AF}" type="datetimeFigureOut">
              <a:rPr lang="en-US" smtClean="0"/>
              <a:t>3/23/26</a:t>
            </a:fld>
            <a:endParaRPr lang="en-US"/>
          </a:p>
        </p:txBody>
      </p:sp>
      <p:sp>
        <p:nvSpPr>
          <p:cNvPr id="8" name="Footer Placeholder 7">
            <a:extLst>
              <a:ext uri="{FF2B5EF4-FFF2-40B4-BE49-F238E27FC236}">
                <a16:creationId xmlns:a16="http://schemas.microsoft.com/office/drawing/2014/main" id="{60BC2C99-D90E-8731-AE38-8A8CD56A85E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09DDC6A-F407-933D-12D8-2C0D56CDA7CB}"/>
              </a:ext>
            </a:extLst>
          </p:cNvPr>
          <p:cNvSpPr>
            <a:spLocks noGrp="1"/>
          </p:cNvSpPr>
          <p:nvPr>
            <p:ph type="sldNum" sz="quarter" idx="12"/>
          </p:nvPr>
        </p:nvSpPr>
        <p:spPr/>
        <p:txBody>
          <a:bodyPr/>
          <a:lstStyle/>
          <a:p>
            <a:fld id="{4C07DC4A-6D44-0C4C-BB07-6CD16CDDD7E8}" type="slidenum">
              <a:rPr lang="en-US" smtClean="0"/>
              <a:t>‹#›</a:t>
            </a:fld>
            <a:endParaRPr lang="en-US"/>
          </a:p>
        </p:txBody>
      </p:sp>
    </p:spTree>
    <p:extLst>
      <p:ext uri="{BB962C8B-B14F-4D97-AF65-F5344CB8AC3E}">
        <p14:creationId xmlns:p14="http://schemas.microsoft.com/office/powerpoint/2010/main" val="3503810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60B8B-C53A-4AC4-6B6A-4D07969BEAC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8D6FE47-DB5B-5B58-7194-21D22F792C73}"/>
              </a:ext>
            </a:extLst>
          </p:cNvPr>
          <p:cNvSpPr>
            <a:spLocks noGrp="1"/>
          </p:cNvSpPr>
          <p:nvPr>
            <p:ph type="dt" sz="half" idx="10"/>
          </p:nvPr>
        </p:nvSpPr>
        <p:spPr/>
        <p:txBody>
          <a:bodyPr/>
          <a:lstStyle/>
          <a:p>
            <a:fld id="{43655D80-9F26-5A49-91DF-24D0FE4AB7AF}" type="datetimeFigureOut">
              <a:rPr lang="en-US" smtClean="0"/>
              <a:t>3/23/26</a:t>
            </a:fld>
            <a:endParaRPr lang="en-US"/>
          </a:p>
        </p:txBody>
      </p:sp>
      <p:sp>
        <p:nvSpPr>
          <p:cNvPr id="4" name="Footer Placeholder 3">
            <a:extLst>
              <a:ext uri="{FF2B5EF4-FFF2-40B4-BE49-F238E27FC236}">
                <a16:creationId xmlns:a16="http://schemas.microsoft.com/office/drawing/2014/main" id="{00EDB6AD-C962-B2C7-E912-4D1D50DA757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D2C5787-9748-14DF-1A01-5F211A3A9EAF}"/>
              </a:ext>
            </a:extLst>
          </p:cNvPr>
          <p:cNvSpPr>
            <a:spLocks noGrp="1"/>
          </p:cNvSpPr>
          <p:nvPr>
            <p:ph type="sldNum" sz="quarter" idx="12"/>
          </p:nvPr>
        </p:nvSpPr>
        <p:spPr/>
        <p:txBody>
          <a:bodyPr/>
          <a:lstStyle/>
          <a:p>
            <a:fld id="{4C07DC4A-6D44-0C4C-BB07-6CD16CDDD7E8}" type="slidenum">
              <a:rPr lang="en-US" smtClean="0"/>
              <a:t>‹#›</a:t>
            </a:fld>
            <a:endParaRPr lang="en-US"/>
          </a:p>
        </p:txBody>
      </p:sp>
    </p:spTree>
    <p:extLst>
      <p:ext uri="{BB962C8B-B14F-4D97-AF65-F5344CB8AC3E}">
        <p14:creationId xmlns:p14="http://schemas.microsoft.com/office/powerpoint/2010/main" val="4143554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D175AB-848D-0AEC-06DC-BC349BBBDD16}"/>
              </a:ext>
            </a:extLst>
          </p:cNvPr>
          <p:cNvSpPr>
            <a:spLocks noGrp="1"/>
          </p:cNvSpPr>
          <p:nvPr>
            <p:ph type="dt" sz="half" idx="10"/>
          </p:nvPr>
        </p:nvSpPr>
        <p:spPr/>
        <p:txBody>
          <a:bodyPr/>
          <a:lstStyle/>
          <a:p>
            <a:fld id="{43655D80-9F26-5A49-91DF-24D0FE4AB7AF}" type="datetimeFigureOut">
              <a:rPr lang="en-US" smtClean="0"/>
              <a:t>3/23/26</a:t>
            </a:fld>
            <a:endParaRPr lang="en-US"/>
          </a:p>
        </p:txBody>
      </p:sp>
      <p:sp>
        <p:nvSpPr>
          <p:cNvPr id="3" name="Footer Placeholder 2">
            <a:extLst>
              <a:ext uri="{FF2B5EF4-FFF2-40B4-BE49-F238E27FC236}">
                <a16:creationId xmlns:a16="http://schemas.microsoft.com/office/drawing/2014/main" id="{D3C03CB4-8821-2792-D0FA-64F7B3CD3F0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3D4971-928C-8E9B-84E3-66D151E08FCD}"/>
              </a:ext>
            </a:extLst>
          </p:cNvPr>
          <p:cNvSpPr>
            <a:spLocks noGrp="1"/>
          </p:cNvSpPr>
          <p:nvPr>
            <p:ph type="sldNum" sz="quarter" idx="12"/>
          </p:nvPr>
        </p:nvSpPr>
        <p:spPr/>
        <p:txBody>
          <a:bodyPr/>
          <a:lstStyle/>
          <a:p>
            <a:fld id="{4C07DC4A-6D44-0C4C-BB07-6CD16CDDD7E8}" type="slidenum">
              <a:rPr lang="en-US" smtClean="0"/>
              <a:t>‹#›</a:t>
            </a:fld>
            <a:endParaRPr lang="en-US"/>
          </a:p>
        </p:txBody>
      </p:sp>
    </p:spTree>
    <p:extLst>
      <p:ext uri="{BB962C8B-B14F-4D97-AF65-F5344CB8AC3E}">
        <p14:creationId xmlns:p14="http://schemas.microsoft.com/office/powerpoint/2010/main" val="4081959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9C9B3-4C34-2659-4D01-2175D43120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5AA7AFB-8C98-E722-E95E-3809A3FE3B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7E4C22A-3579-F012-64F6-CF59BCBB10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4460CA-3B2B-4A39-70C2-A66C4E837C63}"/>
              </a:ext>
            </a:extLst>
          </p:cNvPr>
          <p:cNvSpPr>
            <a:spLocks noGrp="1"/>
          </p:cNvSpPr>
          <p:nvPr>
            <p:ph type="dt" sz="half" idx="10"/>
          </p:nvPr>
        </p:nvSpPr>
        <p:spPr/>
        <p:txBody>
          <a:bodyPr/>
          <a:lstStyle/>
          <a:p>
            <a:fld id="{43655D80-9F26-5A49-91DF-24D0FE4AB7AF}" type="datetimeFigureOut">
              <a:rPr lang="en-US" smtClean="0"/>
              <a:t>3/23/26</a:t>
            </a:fld>
            <a:endParaRPr lang="en-US"/>
          </a:p>
        </p:txBody>
      </p:sp>
      <p:sp>
        <p:nvSpPr>
          <p:cNvPr id="6" name="Footer Placeholder 5">
            <a:extLst>
              <a:ext uri="{FF2B5EF4-FFF2-40B4-BE49-F238E27FC236}">
                <a16:creationId xmlns:a16="http://schemas.microsoft.com/office/drawing/2014/main" id="{51CAB44F-9546-FAC7-DC2F-D7C55AF980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7A082D-17F4-232E-5028-61BA0D61518D}"/>
              </a:ext>
            </a:extLst>
          </p:cNvPr>
          <p:cNvSpPr>
            <a:spLocks noGrp="1"/>
          </p:cNvSpPr>
          <p:nvPr>
            <p:ph type="sldNum" sz="quarter" idx="12"/>
          </p:nvPr>
        </p:nvSpPr>
        <p:spPr/>
        <p:txBody>
          <a:bodyPr/>
          <a:lstStyle/>
          <a:p>
            <a:fld id="{4C07DC4A-6D44-0C4C-BB07-6CD16CDDD7E8}" type="slidenum">
              <a:rPr lang="en-US" smtClean="0"/>
              <a:t>‹#›</a:t>
            </a:fld>
            <a:endParaRPr lang="en-US"/>
          </a:p>
        </p:txBody>
      </p:sp>
    </p:spTree>
    <p:extLst>
      <p:ext uri="{BB962C8B-B14F-4D97-AF65-F5344CB8AC3E}">
        <p14:creationId xmlns:p14="http://schemas.microsoft.com/office/powerpoint/2010/main" val="3056030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C241B-B54C-B03A-73FB-E4E6F99CF8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54072F8-AFD4-5A29-92BE-D19D907576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F109911-4222-44F8-5209-85417C8BC5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9C3778-5E7B-0A6A-AC42-A84E11F612A1}"/>
              </a:ext>
            </a:extLst>
          </p:cNvPr>
          <p:cNvSpPr>
            <a:spLocks noGrp="1"/>
          </p:cNvSpPr>
          <p:nvPr>
            <p:ph type="dt" sz="half" idx="10"/>
          </p:nvPr>
        </p:nvSpPr>
        <p:spPr/>
        <p:txBody>
          <a:bodyPr/>
          <a:lstStyle/>
          <a:p>
            <a:fld id="{43655D80-9F26-5A49-91DF-24D0FE4AB7AF}" type="datetimeFigureOut">
              <a:rPr lang="en-US" smtClean="0"/>
              <a:t>3/23/26</a:t>
            </a:fld>
            <a:endParaRPr lang="en-US"/>
          </a:p>
        </p:txBody>
      </p:sp>
      <p:sp>
        <p:nvSpPr>
          <p:cNvPr id="6" name="Footer Placeholder 5">
            <a:extLst>
              <a:ext uri="{FF2B5EF4-FFF2-40B4-BE49-F238E27FC236}">
                <a16:creationId xmlns:a16="http://schemas.microsoft.com/office/drawing/2014/main" id="{C725943D-57E2-31A2-CCE6-46D3E3E93E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241BCD-694E-B87F-0C52-04C30BCA9DA7}"/>
              </a:ext>
            </a:extLst>
          </p:cNvPr>
          <p:cNvSpPr>
            <a:spLocks noGrp="1"/>
          </p:cNvSpPr>
          <p:nvPr>
            <p:ph type="sldNum" sz="quarter" idx="12"/>
          </p:nvPr>
        </p:nvSpPr>
        <p:spPr/>
        <p:txBody>
          <a:bodyPr/>
          <a:lstStyle/>
          <a:p>
            <a:fld id="{4C07DC4A-6D44-0C4C-BB07-6CD16CDDD7E8}" type="slidenum">
              <a:rPr lang="en-US" smtClean="0"/>
              <a:t>‹#›</a:t>
            </a:fld>
            <a:endParaRPr lang="en-US"/>
          </a:p>
        </p:txBody>
      </p:sp>
    </p:spTree>
    <p:extLst>
      <p:ext uri="{BB962C8B-B14F-4D97-AF65-F5344CB8AC3E}">
        <p14:creationId xmlns:p14="http://schemas.microsoft.com/office/powerpoint/2010/main" val="3441274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5260CCF-B67C-3D74-A837-2F41D72032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F6F09A4-E084-8AE2-F582-D7A7E55867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B6FE1A-E1B1-A66C-29D4-6141E63745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3655D80-9F26-5A49-91DF-24D0FE4AB7AF}" type="datetimeFigureOut">
              <a:rPr lang="en-US" smtClean="0"/>
              <a:t>3/23/26</a:t>
            </a:fld>
            <a:endParaRPr lang="en-US"/>
          </a:p>
        </p:txBody>
      </p:sp>
      <p:sp>
        <p:nvSpPr>
          <p:cNvPr id="5" name="Footer Placeholder 4">
            <a:extLst>
              <a:ext uri="{FF2B5EF4-FFF2-40B4-BE49-F238E27FC236}">
                <a16:creationId xmlns:a16="http://schemas.microsoft.com/office/drawing/2014/main" id="{B5AEBFA5-7CEF-43E9-87A2-4E6FA164BB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D4CD698-B680-796C-6834-1550EB460C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C07DC4A-6D44-0C4C-BB07-6CD16CDDD7E8}" type="slidenum">
              <a:rPr lang="en-US" smtClean="0"/>
              <a:t>‹#›</a:t>
            </a:fld>
            <a:endParaRPr lang="en-US"/>
          </a:p>
        </p:txBody>
      </p:sp>
    </p:spTree>
    <p:extLst>
      <p:ext uri="{BB962C8B-B14F-4D97-AF65-F5344CB8AC3E}">
        <p14:creationId xmlns:p14="http://schemas.microsoft.com/office/powerpoint/2010/main" val="14402631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raw.githubusercontent.com/Homebrew/install/HEAD/install.sh"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lammps.org/movies.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docs.lammps.org/Examples.html"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3E927-7B71-D5D6-2A5D-EC441956FADE}"/>
              </a:ext>
            </a:extLst>
          </p:cNvPr>
          <p:cNvSpPr>
            <a:spLocks noGrp="1"/>
          </p:cNvSpPr>
          <p:nvPr>
            <p:ph type="ctrTitle"/>
          </p:nvPr>
        </p:nvSpPr>
        <p:spPr/>
        <p:txBody>
          <a:bodyPr>
            <a:normAutofit fontScale="90000"/>
          </a:bodyPr>
          <a:lstStyle/>
          <a:p>
            <a:br>
              <a:rPr lang="en-US" dirty="0"/>
            </a:br>
            <a:r>
              <a:rPr lang="en-US" dirty="0" err="1"/>
              <a:t>Lammps</a:t>
            </a:r>
            <a:r>
              <a:rPr lang="en-US" dirty="0"/>
              <a:t> Example Application</a:t>
            </a:r>
            <a:br>
              <a:rPr lang="en-US" dirty="0"/>
            </a:br>
            <a:r>
              <a:rPr lang="en-US" dirty="0"/>
              <a:t>Twist, Slide, and Roll</a:t>
            </a:r>
          </a:p>
        </p:txBody>
      </p:sp>
      <p:sp>
        <p:nvSpPr>
          <p:cNvPr id="3" name="Subtitle 2">
            <a:extLst>
              <a:ext uri="{FF2B5EF4-FFF2-40B4-BE49-F238E27FC236}">
                <a16:creationId xmlns:a16="http://schemas.microsoft.com/office/drawing/2014/main" id="{960C0A48-4DEC-6C90-D0BF-7E440B7F6C28}"/>
              </a:ext>
            </a:extLst>
          </p:cNvPr>
          <p:cNvSpPr>
            <a:spLocks noGrp="1"/>
          </p:cNvSpPr>
          <p:nvPr>
            <p:ph type="subTitle" idx="1"/>
          </p:nvPr>
        </p:nvSpPr>
        <p:spPr/>
        <p:txBody>
          <a:bodyPr>
            <a:normAutofit lnSpcReduction="10000"/>
          </a:bodyPr>
          <a:lstStyle/>
          <a:p>
            <a:r>
              <a:rPr lang="en-US" dirty="0"/>
              <a:t>Tatiana Flanagan and Leo Silbert</a:t>
            </a:r>
          </a:p>
          <a:p>
            <a:endParaRPr lang="en-US" dirty="0"/>
          </a:p>
          <a:p>
            <a:r>
              <a:rPr lang="en-US" dirty="0"/>
              <a:t>Presentation for Coffee into Coders</a:t>
            </a:r>
          </a:p>
          <a:p>
            <a:r>
              <a:rPr lang="en-US" dirty="0"/>
              <a:t>April 1</a:t>
            </a:r>
            <a:r>
              <a:rPr lang="en-US" baseline="30000" dirty="0"/>
              <a:t>st</a:t>
            </a:r>
            <a:r>
              <a:rPr lang="en-US" dirty="0"/>
              <a:t>, 2026</a:t>
            </a:r>
          </a:p>
        </p:txBody>
      </p:sp>
    </p:spTree>
    <p:extLst>
      <p:ext uri="{BB962C8B-B14F-4D97-AF65-F5344CB8AC3E}">
        <p14:creationId xmlns:p14="http://schemas.microsoft.com/office/powerpoint/2010/main" val="40206893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D7D6-F8F0-6A2E-2A92-FFD8BD3678E0}"/>
              </a:ext>
            </a:extLst>
          </p:cNvPr>
          <p:cNvSpPr>
            <a:spLocks noGrp="1"/>
          </p:cNvSpPr>
          <p:nvPr>
            <p:ph type="title"/>
          </p:nvPr>
        </p:nvSpPr>
        <p:spPr/>
        <p:txBody>
          <a:bodyPr/>
          <a:lstStyle/>
          <a:p>
            <a:r>
              <a:rPr lang="en-US" dirty="0"/>
              <a:t>Example application</a:t>
            </a:r>
          </a:p>
        </p:txBody>
      </p:sp>
      <p:sp>
        <p:nvSpPr>
          <p:cNvPr id="3" name="Content Placeholder 2">
            <a:extLst>
              <a:ext uri="{FF2B5EF4-FFF2-40B4-BE49-F238E27FC236}">
                <a16:creationId xmlns:a16="http://schemas.microsoft.com/office/drawing/2014/main" id="{981E7A9C-60D1-75DB-1222-85DFC684858D}"/>
              </a:ext>
            </a:extLst>
          </p:cNvPr>
          <p:cNvSpPr>
            <a:spLocks noGrp="1"/>
          </p:cNvSpPr>
          <p:nvPr>
            <p:ph idx="1"/>
          </p:nvPr>
        </p:nvSpPr>
        <p:spPr/>
        <p:txBody>
          <a:bodyPr/>
          <a:lstStyle/>
          <a:p>
            <a:r>
              <a:rPr lang="en-US" dirty="0"/>
              <a:t>Spheres pouring and settling with </a:t>
            </a:r>
            <a:r>
              <a:rPr lang="en-US" i="1" dirty="0"/>
              <a:t>rolling</a:t>
            </a:r>
            <a:r>
              <a:rPr lang="en-US" dirty="0"/>
              <a:t> and </a:t>
            </a:r>
            <a:r>
              <a:rPr lang="en-US" i="1" dirty="0"/>
              <a:t>twisting</a:t>
            </a:r>
          </a:p>
          <a:p>
            <a:pPr lvl="1"/>
            <a:r>
              <a:rPr lang="en-US" dirty="0"/>
              <a:t>Basic physics implementation</a:t>
            </a:r>
          </a:p>
          <a:p>
            <a:pPr lvl="1"/>
            <a:r>
              <a:rPr lang="en-US" dirty="0"/>
              <a:t>Demo</a:t>
            </a:r>
          </a:p>
          <a:p>
            <a:endParaRPr lang="en-US" dirty="0"/>
          </a:p>
        </p:txBody>
      </p:sp>
    </p:spTree>
    <p:extLst>
      <p:ext uri="{BB962C8B-B14F-4D97-AF65-F5344CB8AC3E}">
        <p14:creationId xmlns:p14="http://schemas.microsoft.com/office/powerpoint/2010/main" val="2205554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E88BC-6C66-376A-F06D-C1DB452E4D96}"/>
              </a:ext>
            </a:extLst>
          </p:cNvPr>
          <p:cNvSpPr>
            <a:spLocks noGrp="1"/>
          </p:cNvSpPr>
          <p:nvPr>
            <p:ph type="title"/>
          </p:nvPr>
        </p:nvSpPr>
        <p:spPr/>
        <p:txBody>
          <a:bodyPr/>
          <a:lstStyle/>
          <a:p>
            <a:pPr algn="ctr"/>
            <a:r>
              <a:rPr lang="en-US" dirty="0"/>
              <a:t>Thank you</a:t>
            </a:r>
          </a:p>
        </p:txBody>
      </p:sp>
      <p:sp>
        <p:nvSpPr>
          <p:cNvPr id="3" name="Content Placeholder 2">
            <a:extLst>
              <a:ext uri="{FF2B5EF4-FFF2-40B4-BE49-F238E27FC236}">
                <a16:creationId xmlns:a16="http://schemas.microsoft.com/office/drawing/2014/main" id="{C1E8298D-114F-34CE-1D2E-574A0E4DF677}"/>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843599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741-5963-3E42-E098-29850A73E6CA}"/>
              </a:ext>
            </a:extLst>
          </p:cNvPr>
          <p:cNvSpPr>
            <a:spLocks noGrp="1"/>
          </p:cNvSpPr>
          <p:nvPr>
            <p:ph type="title"/>
          </p:nvPr>
        </p:nvSpPr>
        <p:spPr/>
        <p:txBody>
          <a:bodyPr/>
          <a:lstStyle/>
          <a:p>
            <a:r>
              <a:rPr lang="en-US" dirty="0"/>
              <a:t>Additional Information</a:t>
            </a:r>
          </a:p>
        </p:txBody>
      </p:sp>
      <p:sp>
        <p:nvSpPr>
          <p:cNvPr id="3" name="Content Placeholder 2">
            <a:extLst>
              <a:ext uri="{FF2B5EF4-FFF2-40B4-BE49-F238E27FC236}">
                <a16:creationId xmlns:a16="http://schemas.microsoft.com/office/drawing/2014/main" id="{3B00CBE7-A165-5C06-FA8B-0FA728D0729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251465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83F56-8284-D6B3-7B28-959886E27DE8}"/>
              </a:ext>
            </a:extLst>
          </p:cNvPr>
          <p:cNvSpPr>
            <a:spLocks noGrp="1"/>
          </p:cNvSpPr>
          <p:nvPr>
            <p:ph type="title"/>
          </p:nvPr>
        </p:nvSpPr>
        <p:spPr/>
        <p:txBody>
          <a:bodyPr/>
          <a:lstStyle/>
          <a:p>
            <a:r>
              <a:rPr lang="en-US" dirty="0"/>
              <a:t>Extracting information</a:t>
            </a:r>
          </a:p>
        </p:txBody>
      </p:sp>
      <p:sp>
        <p:nvSpPr>
          <p:cNvPr id="3" name="Content Placeholder 2">
            <a:extLst>
              <a:ext uri="{FF2B5EF4-FFF2-40B4-BE49-F238E27FC236}">
                <a16:creationId xmlns:a16="http://schemas.microsoft.com/office/drawing/2014/main" id="{D94B0894-A908-9490-3252-18DD064A7090}"/>
              </a:ext>
            </a:extLst>
          </p:cNvPr>
          <p:cNvSpPr>
            <a:spLocks noGrp="1"/>
          </p:cNvSpPr>
          <p:nvPr>
            <p:ph idx="1"/>
          </p:nvPr>
        </p:nvSpPr>
        <p:spPr/>
        <p:txBody>
          <a:bodyPr>
            <a:normAutofit fontScale="55000" lnSpcReduction="20000"/>
          </a:bodyPr>
          <a:lstStyle/>
          <a:p>
            <a:r>
              <a:rPr lang="en-US" b="1" dirty="0"/>
              <a:t>1. Dump files (raw simulation data)</a:t>
            </a:r>
          </a:p>
          <a:p>
            <a:r>
              <a:rPr lang="en-US" altLang="en-US" dirty="0">
                <a:solidFill>
                  <a:srgbClr val="000000"/>
                </a:solidFill>
                <a:latin typeface="-webkit-standard"/>
              </a:rPr>
              <a:t>The dump</a:t>
            </a:r>
            <a:r>
              <a:rPr kumimoji="0" lang="en-US" altLang="en-US" sz="1200" b="0" i="0" u="none" strike="noStrike" cap="none" normalizeH="0" baseline="0" dirty="0">
                <a:ln>
                  <a:noFill/>
                </a:ln>
                <a:solidFill>
                  <a:srgbClr val="000000"/>
                </a:solidFill>
                <a:effectLst/>
                <a:latin typeface="-webkit-standard"/>
              </a:rPr>
              <a:t> </a:t>
            </a:r>
            <a:r>
              <a:rPr lang="en-US" altLang="en-US" dirty="0">
                <a:solidFill>
                  <a:srgbClr val="000000"/>
                </a:solidFill>
                <a:latin typeface="-webkit-standard"/>
              </a:rPr>
              <a:t>command tells LAMMPS </a:t>
            </a:r>
            <a:r>
              <a:rPr lang="en-US" altLang="en-US" b="1" dirty="0">
                <a:solidFill>
                  <a:srgbClr val="000000"/>
                </a:solidFill>
              </a:rPr>
              <a:t>what data to save</a:t>
            </a:r>
            <a:r>
              <a:rPr lang="en-US" altLang="en-US" dirty="0">
                <a:solidFill>
                  <a:srgbClr val="000000"/>
                </a:solidFill>
                <a:latin typeface="-webkit-standard"/>
              </a:rPr>
              <a:t>, </a:t>
            </a:r>
            <a:r>
              <a:rPr lang="en-US" altLang="en-US" b="1" dirty="0">
                <a:solidFill>
                  <a:srgbClr val="000000"/>
                </a:solidFill>
              </a:rPr>
              <a:t>how often</a:t>
            </a:r>
            <a:r>
              <a:rPr lang="en-US" altLang="en-US" dirty="0">
                <a:solidFill>
                  <a:srgbClr val="000000"/>
                </a:solidFill>
                <a:latin typeface="-webkit-standard"/>
              </a:rPr>
              <a:t>, and </a:t>
            </a:r>
            <a:r>
              <a:rPr lang="en-US" altLang="en-US" b="1" dirty="0">
                <a:solidFill>
                  <a:srgbClr val="000000"/>
                </a:solidFill>
              </a:rPr>
              <a:t>in what format</a:t>
            </a:r>
            <a:r>
              <a:rPr lang="en-US" altLang="en-US" dirty="0">
                <a:solidFill>
                  <a:srgbClr val="000000"/>
                </a:solidFill>
                <a:latin typeface="-webkit-standard"/>
              </a:rPr>
              <a:t> during a simulation.</a:t>
            </a:r>
            <a:endParaRPr lang="en-US" altLang="en-US" dirty="0">
              <a:latin typeface="Arial" panose="020B0604020202020204" pitchFamily="34" charset="0"/>
            </a:endParaRPr>
          </a:p>
          <a:p>
            <a:r>
              <a:rPr lang="en-US" dirty="0"/>
              <a:t>dump ID group-ID style N file attributes</a:t>
            </a:r>
          </a:p>
          <a:p>
            <a:r>
              <a:rPr lang="en-US" dirty="0"/>
              <a:t>Example: dump 3 all custom 100 </a:t>
            </a:r>
            <a:r>
              <a:rPr lang="en-US" dirty="0" err="1"/>
              <a:t>dump.lammpstrj</a:t>
            </a:r>
            <a:r>
              <a:rPr lang="en-US" dirty="0"/>
              <a:t> id type radius x y z </a:t>
            </a:r>
            <a:r>
              <a:rPr lang="en-US" dirty="0" err="1"/>
              <a:t>vx</a:t>
            </a:r>
            <a:r>
              <a:rPr lang="en-US" dirty="0"/>
              <a:t> </a:t>
            </a:r>
            <a:r>
              <a:rPr lang="en-US" dirty="0" err="1"/>
              <a:t>vy</a:t>
            </a:r>
            <a:r>
              <a:rPr lang="en-US" dirty="0"/>
              <a:t> </a:t>
            </a:r>
            <a:r>
              <a:rPr lang="en-US" dirty="0" err="1"/>
              <a:t>vz</a:t>
            </a:r>
            <a:r>
              <a:rPr lang="en-US" dirty="0"/>
              <a:t> </a:t>
            </a:r>
            <a:r>
              <a:rPr lang="en-US" dirty="0" err="1"/>
              <a:t>omegax</a:t>
            </a:r>
            <a:r>
              <a:rPr lang="en-US" dirty="0"/>
              <a:t> </a:t>
            </a:r>
            <a:r>
              <a:rPr lang="en-US" dirty="0" err="1"/>
              <a:t>omegay</a:t>
            </a:r>
            <a:r>
              <a:rPr lang="en-US" dirty="0"/>
              <a:t> </a:t>
            </a:r>
            <a:r>
              <a:rPr lang="en-US" dirty="0" err="1"/>
              <a:t>omegaz</a:t>
            </a:r>
            <a:r>
              <a:rPr lang="en-US" dirty="0"/>
              <a:t> </a:t>
            </a:r>
            <a:r>
              <a:rPr lang="en-US" dirty="0" err="1"/>
              <a:t>fx</a:t>
            </a:r>
            <a:r>
              <a:rPr lang="en-US" dirty="0"/>
              <a:t> </a:t>
            </a:r>
            <a:r>
              <a:rPr lang="en-US" dirty="0" err="1"/>
              <a:t>fy</a:t>
            </a:r>
            <a:r>
              <a:rPr lang="en-US" dirty="0"/>
              <a:t> fz </a:t>
            </a:r>
            <a:r>
              <a:rPr lang="en-US" dirty="0" err="1"/>
              <a:t>tqx</a:t>
            </a:r>
            <a:r>
              <a:rPr lang="en-US" dirty="0"/>
              <a:t> </a:t>
            </a:r>
            <a:r>
              <a:rPr lang="en-US" dirty="0" err="1"/>
              <a:t>tqy</a:t>
            </a:r>
            <a:r>
              <a:rPr lang="en-US" dirty="0"/>
              <a:t> </a:t>
            </a:r>
            <a:r>
              <a:rPr lang="en-US" dirty="0" err="1"/>
              <a:t>tqz</a:t>
            </a:r>
            <a:r>
              <a:rPr lang="en-US" dirty="0"/>
              <a:t>.</a:t>
            </a:r>
          </a:p>
          <a:p>
            <a:r>
              <a:rPr lang="en-US" dirty="0"/>
              <a:t>Common attributes</a:t>
            </a:r>
          </a:p>
          <a:p>
            <a:pPr lvl="1"/>
            <a:r>
              <a:rPr lang="en-US" dirty="0"/>
              <a:t>Position and motion</a:t>
            </a:r>
          </a:p>
          <a:p>
            <a:pPr marL="0" indent="0">
              <a:buNone/>
            </a:pPr>
            <a:r>
              <a:rPr lang="en-US" dirty="0"/>
              <a:t>		x y z # position</a:t>
            </a:r>
            <a:br>
              <a:rPr lang="en-US" dirty="0"/>
            </a:br>
            <a:r>
              <a:rPr lang="en-US" dirty="0"/>
              <a:t>		</a:t>
            </a:r>
            <a:r>
              <a:rPr lang="en-US" dirty="0" err="1"/>
              <a:t>vx</a:t>
            </a:r>
            <a:r>
              <a:rPr lang="en-US" dirty="0"/>
              <a:t> </a:t>
            </a:r>
            <a:r>
              <a:rPr lang="en-US" dirty="0" err="1"/>
              <a:t>vy</a:t>
            </a:r>
            <a:r>
              <a:rPr lang="en-US" dirty="0"/>
              <a:t> </a:t>
            </a:r>
            <a:r>
              <a:rPr lang="en-US" dirty="0" err="1"/>
              <a:t>vz</a:t>
            </a:r>
            <a:r>
              <a:rPr lang="en-US" dirty="0"/>
              <a:t> # velocity</a:t>
            </a:r>
          </a:p>
          <a:p>
            <a:endParaRPr lang="en-US" dirty="0"/>
          </a:p>
          <a:p>
            <a:pPr lvl="1"/>
            <a:r>
              <a:rPr lang="en-US" dirty="0"/>
              <a:t>Rotation</a:t>
            </a:r>
          </a:p>
          <a:p>
            <a:pPr marL="0" indent="0">
              <a:buNone/>
            </a:pPr>
            <a:r>
              <a:rPr lang="en-US" dirty="0"/>
              <a:t>	</a:t>
            </a:r>
            <a:r>
              <a:rPr lang="en-US" dirty="0" err="1"/>
              <a:t>omegax</a:t>
            </a:r>
            <a:r>
              <a:rPr lang="en-US" dirty="0"/>
              <a:t> </a:t>
            </a:r>
            <a:r>
              <a:rPr lang="en-US" dirty="0" err="1"/>
              <a:t>omegay</a:t>
            </a:r>
            <a:r>
              <a:rPr lang="en-US" dirty="0"/>
              <a:t> </a:t>
            </a:r>
            <a:r>
              <a:rPr lang="en-US" dirty="0" err="1"/>
              <a:t>omegaz</a:t>
            </a:r>
            <a:r>
              <a:rPr lang="en-US" dirty="0"/>
              <a:t> # angular velocity</a:t>
            </a:r>
          </a:p>
          <a:p>
            <a:endParaRPr lang="en-US" dirty="0"/>
          </a:p>
          <a:p>
            <a:pPr lvl="1"/>
            <a:r>
              <a:rPr lang="en-US" dirty="0"/>
              <a:t>Forces</a:t>
            </a:r>
          </a:p>
          <a:p>
            <a:pPr lvl="2"/>
            <a:r>
              <a:rPr lang="en-US" dirty="0" err="1"/>
              <a:t>fx</a:t>
            </a:r>
            <a:r>
              <a:rPr lang="en-US" dirty="0"/>
              <a:t> </a:t>
            </a:r>
            <a:r>
              <a:rPr lang="en-US" dirty="0" err="1"/>
              <a:t>fy</a:t>
            </a:r>
            <a:r>
              <a:rPr lang="en-US" dirty="0"/>
              <a:t> fz</a:t>
            </a:r>
          </a:p>
          <a:p>
            <a:pPr lvl="1"/>
            <a:r>
              <a:rPr lang="en-US" dirty="0"/>
              <a:t>Torques</a:t>
            </a:r>
          </a:p>
          <a:p>
            <a:pPr lvl="2"/>
            <a:r>
              <a:rPr lang="en-US" dirty="0" err="1"/>
              <a:t>tx</a:t>
            </a:r>
            <a:r>
              <a:rPr lang="en-US" dirty="0"/>
              <a:t> ty </a:t>
            </a:r>
            <a:r>
              <a:rPr lang="en-US" dirty="0" err="1"/>
              <a:t>tz</a:t>
            </a:r>
            <a:endParaRPr lang="en-US" dirty="0"/>
          </a:p>
          <a:p>
            <a:pPr lvl="1"/>
            <a:r>
              <a:rPr lang="en-US" dirty="0"/>
              <a:t>Particle size</a:t>
            </a:r>
          </a:p>
          <a:p>
            <a:pPr lvl="2"/>
            <a:r>
              <a:rPr lang="en-US" dirty="0"/>
              <a:t>Radius</a:t>
            </a:r>
          </a:p>
          <a:p>
            <a:pPr lvl="1"/>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46847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502C7-F79E-4D72-E25B-BB53B3DF0A3F}"/>
              </a:ext>
            </a:extLst>
          </p:cNvPr>
          <p:cNvSpPr>
            <a:spLocks noGrp="1"/>
          </p:cNvSpPr>
          <p:nvPr>
            <p:ph type="title"/>
          </p:nvPr>
        </p:nvSpPr>
        <p:spPr/>
        <p:txBody>
          <a:bodyPr/>
          <a:lstStyle/>
          <a:p>
            <a:endParaRPr lang="en-US"/>
          </a:p>
        </p:txBody>
      </p:sp>
      <p:sp>
        <p:nvSpPr>
          <p:cNvPr id="4" name="Rectangle 1">
            <a:extLst>
              <a:ext uri="{FF2B5EF4-FFF2-40B4-BE49-F238E27FC236}">
                <a16:creationId xmlns:a16="http://schemas.microsoft.com/office/drawing/2014/main" id="{58B092CB-0200-3264-7F37-83AD31F08B4C}"/>
              </a:ext>
            </a:extLst>
          </p:cNvPr>
          <p:cNvSpPr>
            <a:spLocks noGrp="1" noChangeArrowheads="1"/>
          </p:cNvSpPr>
          <p:nvPr>
            <p:ph idx="1"/>
          </p:nvPr>
        </p:nvSpPr>
        <p:spPr bwMode="auto">
          <a:xfrm>
            <a:off x="838200" y="1769918"/>
            <a:ext cx="10670550" cy="4462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rgbClr val="000000"/>
                </a:solidFill>
                <a:effectLst/>
                <a:latin typeface="Arial" panose="020B0604020202020204" pitchFamily="34" charset="0"/>
              </a:rPr>
              <a:t>Visualization: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rPr>
              <a:t>- LAMMPS dump files </a:t>
            </a:r>
            <a:r>
              <a:rPr kumimoji="0" lang="en-US" altLang="en-US" sz="1600" b="0" i="0" u="none" strike="noStrike" cap="none" normalizeH="0" baseline="0" dirty="0">
                <a:ln>
                  <a:noFill/>
                </a:ln>
                <a:solidFill>
                  <a:srgbClr val="000000"/>
                </a:solidFill>
                <a:effectLst/>
                <a:latin typeface="Arial" panose="020B0604020202020204" pitchFamily="34" charset="0"/>
              </a:rPr>
              <a:t>(</a:t>
            </a:r>
            <a:r>
              <a:rPr kumimoji="0" lang="en-US" altLang="en-US" sz="1600" b="0" i="0" u="none" strike="noStrike" cap="none" normalizeH="0" baseline="0" dirty="0">
                <a:ln>
                  <a:noFill/>
                </a:ln>
                <a:solidFill>
                  <a:srgbClr val="000000"/>
                </a:solidFill>
                <a:effectLst/>
                <a:latin typeface="Arial Unicode MS" panose="020B0604020202020204" pitchFamily="34" charset="-128"/>
              </a:rPr>
              <a:t>.</a:t>
            </a:r>
            <a:r>
              <a:rPr kumimoji="0" lang="en-US" altLang="en-US" sz="1600" b="0" i="0" u="none" strike="noStrike" cap="none" normalizeH="0" baseline="0" dirty="0" err="1">
                <a:ln>
                  <a:noFill/>
                </a:ln>
                <a:solidFill>
                  <a:srgbClr val="000000"/>
                </a:solidFill>
                <a:effectLst/>
                <a:latin typeface="Arial Unicode MS" panose="020B0604020202020204" pitchFamily="34" charset="-128"/>
              </a:rPr>
              <a:t>lammpstrj</a:t>
            </a:r>
            <a:r>
              <a:rPr kumimoji="0" lang="en-US" altLang="en-US" sz="1600" b="0" i="0" u="none" strike="noStrike" cap="none" normalizeH="0" baseline="0" dirty="0">
                <a:ln>
                  <a:noFill/>
                </a:ln>
                <a:solidFill>
                  <a:srgbClr val="000000"/>
                </a:solidFill>
                <a:effectLst/>
              </a:rPr>
              <a:t>) are directly readable in </a:t>
            </a:r>
            <a:r>
              <a:rPr kumimoji="0" lang="en-US" altLang="en-US" sz="1800" b="0" i="0" u="none" strike="noStrike" cap="none" normalizeH="0" baseline="0" dirty="0">
                <a:ln>
                  <a:noFill/>
                </a:ln>
                <a:solidFill>
                  <a:srgbClr val="000000"/>
                </a:solidFill>
                <a:effectLst/>
                <a:latin typeface="Arial" panose="020B0604020202020204" pitchFamily="34" charset="0"/>
              </a:rPr>
              <a:t>OVITO</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rPr>
              <a:t>OVITO uses:</a:t>
            </a:r>
            <a:endParaRPr lang="en-US" altLang="en-US" sz="1800" dirty="0"/>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Arial" panose="020B0604020202020204" pitchFamily="34" charset="0"/>
              </a:rPr>
              <a:t>positions → particle motion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rPr>
              <a:t>radius → particle size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Arial" panose="020B0604020202020204" pitchFamily="34" charset="0"/>
              </a:rPr>
              <a:t>can visualize velocity, force, etc.</a:t>
            </a: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sz="1800" dirty="0">
              <a:solidFill>
                <a:srgbClr val="000000"/>
              </a:solidFill>
            </a:endParaRPr>
          </a:p>
          <a:p>
            <a:pPr marR="0" lvl="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rgbClr val="000000"/>
                </a:solidFill>
                <a:effectLst/>
                <a:latin typeface="Arial" panose="020B0604020202020204" pitchFamily="34" charset="0"/>
              </a:rPr>
              <a:t>To make a </a:t>
            </a:r>
            <a:r>
              <a:rPr kumimoji="0" lang="en-US" altLang="en-US" sz="1800" b="1" i="0" u="none" strike="noStrike" cap="none" normalizeH="0" baseline="0" dirty="0">
                <a:ln>
                  <a:noFill/>
                </a:ln>
                <a:solidFill>
                  <a:srgbClr val="000000"/>
                </a:solidFill>
                <a:effectLst/>
                <a:latin typeface="Arial" panose="020B0604020202020204" pitchFamily="34" charset="0"/>
              </a:rPr>
              <a:t>mpeg movie </a:t>
            </a:r>
            <a:r>
              <a:rPr kumimoji="0" lang="en-US" altLang="en-US" sz="1800" b="0" i="0" u="none" strike="noStrike" cap="none" normalizeH="0" baseline="0" dirty="0">
                <a:ln>
                  <a:noFill/>
                </a:ln>
                <a:solidFill>
                  <a:srgbClr val="000000"/>
                </a:solidFill>
                <a:effectLst/>
                <a:latin typeface="Arial" panose="020B0604020202020204" pitchFamily="34" charset="0"/>
              </a:rPr>
              <a:t>with </a:t>
            </a:r>
            <a:r>
              <a:rPr kumimoji="0" lang="en-US" altLang="en-US" sz="1800" b="0" i="0" u="none" strike="noStrike" cap="none" normalizeH="0" baseline="0" dirty="0" err="1">
                <a:ln>
                  <a:noFill/>
                </a:ln>
                <a:solidFill>
                  <a:srgbClr val="000000"/>
                </a:solidFill>
                <a:effectLst/>
                <a:latin typeface="Arial" panose="020B0604020202020204" pitchFamily="34" charset="0"/>
              </a:rPr>
              <a:t>png</a:t>
            </a:r>
            <a:r>
              <a:rPr kumimoji="0" lang="en-US" altLang="en-US" sz="1800" b="0" i="0" u="none" strike="noStrike" cap="none" normalizeH="0" baseline="0" dirty="0">
                <a:ln>
                  <a:noFill/>
                </a:ln>
                <a:solidFill>
                  <a:srgbClr val="000000"/>
                </a:solidFill>
                <a:effectLst/>
                <a:latin typeface="Arial" panose="020B0604020202020204" pitchFamily="34" charset="0"/>
              </a:rPr>
              <a:t> files you can use </a:t>
            </a:r>
            <a:r>
              <a:rPr kumimoji="0" lang="en-US" altLang="en-US" sz="1800" b="0" i="0" u="none" strike="noStrike" cap="none" normalizeH="0" baseline="0" dirty="0" err="1">
                <a:ln>
                  <a:noFill/>
                </a:ln>
                <a:solidFill>
                  <a:srgbClr val="000000"/>
                </a:solidFill>
                <a:effectLst/>
                <a:latin typeface="Arial" panose="020B0604020202020204" pitchFamily="34" charset="0"/>
              </a:rPr>
              <a:t>ffmpeg</a:t>
            </a:r>
            <a:r>
              <a:rPr kumimoji="0" lang="en-US" altLang="en-US" sz="1800" b="0" i="0" u="none" strike="noStrike" cap="none" normalizeH="0" baseline="0" dirty="0">
                <a:ln>
                  <a:noFill/>
                </a:ln>
                <a:solidFill>
                  <a:srgbClr val="00000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a:ln>
                  <a:noFill/>
                </a:ln>
                <a:solidFill>
                  <a:srgbClr val="000000"/>
                </a:solidFill>
                <a:effectLst/>
                <a:latin typeface="Arial" panose="020B0604020202020204" pitchFamily="34" charset="0"/>
              </a:rPr>
              <a:t>For example:</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err="1">
                <a:ln>
                  <a:noFill/>
                </a:ln>
                <a:solidFill>
                  <a:srgbClr val="000000"/>
                </a:solidFill>
                <a:effectLst/>
                <a:latin typeface="Arial" panose="020B0604020202020204" pitchFamily="34" charset="0"/>
              </a:rPr>
              <a:t>ffmpeg</a:t>
            </a:r>
            <a:r>
              <a:rPr kumimoji="0" lang="en-US" altLang="en-US" sz="1800" b="0" i="0" u="none" strike="noStrike" cap="none" normalizeH="0" baseline="0" dirty="0">
                <a:ln>
                  <a:noFill/>
                </a:ln>
                <a:solidFill>
                  <a:srgbClr val="000000"/>
                </a:solidFill>
                <a:effectLst/>
                <a:latin typeface="Arial" panose="020B0604020202020204" pitchFamily="34" charset="0"/>
              </a:rPr>
              <a:t> -y -framerate 20 -</a:t>
            </a:r>
            <a:r>
              <a:rPr kumimoji="0" lang="en-US" altLang="en-US" sz="1800" b="0" i="0" u="none" strike="noStrike" cap="none" normalizeH="0" baseline="0" dirty="0" err="1">
                <a:ln>
                  <a:noFill/>
                </a:ln>
                <a:solidFill>
                  <a:srgbClr val="000000"/>
                </a:solidFill>
                <a:effectLst/>
                <a:latin typeface="Arial" panose="020B0604020202020204" pitchFamily="34" charset="0"/>
              </a:rPr>
              <a:t>pattern_type</a:t>
            </a:r>
            <a:r>
              <a:rPr kumimoji="0" lang="en-US" altLang="en-US" sz="1800" b="0" i="0" u="none" strike="noStrike" cap="none" normalizeH="0" baseline="0" dirty="0">
                <a:ln>
                  <a:noFill/>
                </a:ln>
                <a:solidFill>
                  <a:srgbClr val="000000"/>
                </a:solidFill>
                <a:effectLst/>
                <a:latin typeface="Arial" panose="020B0604020202020204" pitchFamily="34" charset="0"/>
              </a:rPr>
              <a:t> glob -</a:t>
            </a:r>
            <a:r>
              <a:rPr kumimoji="0" lang="en-US" altLang="en-US" sz="1800" b="0" i="0" u="none" strike="noStrike" cap="none" normalizeH="0" baseline="0" dirty="0" err="1">
                <a:ln>
                  <a:noFill/>
                </a:ln>
                <a:solidFill>
                  <a:srgbClr val="000000"/>
                </a:solidFill>
                <a:effectLst/>
                <a:latin typeface="Arial" panose="020B0604020202020204" pitchFamily="34" charset="0"/>
              </a:rPr>
              <a:t>i</a:t>
            </a:r>
            <a:r>
              <a:rPr kumimoji="0" lang="en-US" altLang="en-US" sz="1800" b="0" i="0" u="none" strike="noStrike" cap="none" normalizeH="0" baseline="0" dirty="0">
                <a:ln>
                  <a:noFill/>
                </a:ln>
                <a:solidFill>
                  <a:srgbClr val="000000"/>
                </a:solidFill>
                <a:effectLst/>
                <a:latin typeface="Arial" panose="020B0604020202020204" pitchFamily="34" charset="0"/>
              </a:rPr>
              <a:t> 'image.*.</a:t>
            </a:r>
            <a:r>
              <a:rPr kumimoji="0" lang="en-US" altLang="en-US" sz="1800" b="0" i="0" u="none" strike="noStrike" cap="none" normalizeH="0" baseline="0" dirty="0" err="1">
                <a:ln>
                  <a:noFill/>
                </a:ln>
                <a:solidFill>
                  <a:srgbClr val="000000"/>
                </a:solidFill>
                <a:effectLst/>
                <a:latin typeface="Arial" panose="020B0604020202020204" pitchFamily="34" charset="0"/>
              </a:rPr>
              <a:t>png</a:t>
            </a:r>
            <a:r>
              <a:rPr kumimoji="0" lang="en-US" altLang="en-US" sz="1800" b="0" i="0" u="none" strike="noStrike" cap="none" normalizeH="0" baseline="0" dirty="0">
                <a:ln>
                  <a:noFill/>
                </a:ln>
                <a:solidFill>
                  <a:srgbClr val="000000"/>
                </a:solidFill>
                <a:effectLst/>
                <a:latin typeface="Arial" panose="020B0604020202020204" pitchFamily="34" charset="0"/>
              </a:rPr>
              <a:t>' -</a:t>
            </a:r>
            <a:r>
              <a:rPr kumimoji="0" lang="en-US" altLang="en-US" sz="1800" b="0" i="0" u="none" strike="noStrike" cap="none" normalizeH="0" baseline="0" dirty="0" err="1">
                <a:ln>
                  <a:noFill/>
                </a:ln>
                <a:solidFill>
                  <a:srgbClr val="000000"/>
                </a:solidFill>
                <a:effectLst/>
                <a:latin typeface="Arial" panose="020B0604020202020204" pitchFamily="34" charset="0"/>
              </a:rPr>
              <a:t>vf</a:t>
            </a:r>
            <a:r>
              <a:rPr kumimoji="0" lang="en-US" altLang="en-US" sz="1800" b="0" i="0" u="none" strike="noStrike" cap="none" normalizeH="0" baseline="0" dirty="0">
                <a:ln>
                  <a:noFill/>
                </a:ln>
                <a:solidFill>
                  <a:srgbClr val="000000"/>
                </a:solidFill>
                <a:effectLst/>
                <a:latin typeface="Arial" panose="020B0604020202020204" pitchFamily="34" charset="0"/>
              </a:rPr>
              <a:t> "pad=ceil(</a:t>
            </a:r>
            <a:r>
              <a:rPr kumimoji="0" lang="en-US" altLang="en-US" sz="1800" b="0" i="0" u="none" strike="noStrike" cap="none" normalizeH="0" baseline="0" dirty="0" err="1">
                <a:ln>
                  <a:noFill/>
                </a:ln>
                <a:solidFill>
                  <a:srgbClr val="000000"/>
                </a:solidFill>
                <a:effectLst/>
                <a:latin typeface="Arial" panose="020B0604020202020204" pitchFamily="34" charset="0"/>
              </a:rPr>
              <a:t>iw</a:t>
            </a:r>
            <a:r>
              <a:rPr kumimoji="0" lang="en-US" altLang="en-US" sz="1800" b="0" i="0" u="none" strike="noStrike" cap="none" normalizeH="0" baseline="0" dirty="0">
                <a:ln>
                  <a:noFill/>
                </a:ln>
                <a:solidFill>
                  <a:srgbClr val="000000"/>
                </a:solidFill>
                <a:effectLst/>
                <a:latin typeface="Arial" panose="020B0604020202020204" pitchFamily="34" charset="0"/>
              </a:rPr>
              <a:t>/2)*2:ceil(</a:t>
            </a:r>
            <a:r>
              <a:rPr kumimoji="0" lang="en-US" altLang="en-US" sz="1800" b="0" i="0" u="none" strike="noStrike" cap="none" normalizeH="0" baseline="0" dirty="0" err="1">
                <a:ln>
                  <a:noFill/>
                </a:ln>
                <a:solidFill>
                  <a:srgbClr val="000000"/>
                </a:solidFill>
                <a:effectLst/>
                <a:latin typeface="Arial" panose="020B0604020202020204" pitchFamily="34" charset="0"/>
              </a:rPr>
              <a:t>ih</a:t>
            </a:r>
            <a:r>
              <a:rPr kumimoji="0" lang="en-US" altLang="en-US" sz="1800" b="0" i="0" u="none" strike="noStrike" cap="none" normalizeH="0" baseline="0" dirty="0">
                <a:ln>
                  <a:noFill/>
                </a:ln>
                <a:solidFill>
                  <a:srgbClr val="000000"/>
                </a:solidFill>
                <a:effectLst/>
                <a:latin typeface="Arial" panose="020B0604020202020204" pitchFamily="34" charset="0"/>
              </a:rPr>
              <a:t>/2)*2" -</a:t>
            </a:r>
            <a:r>
              <a:rPr kumimoji="0" lang="en-US" altLang="en-US" sz="1800" b="0" i="0" u="none" strike="noStrike" cap="none" normalizeH="0" baseline="0" dirty="0" err="1">
                <a:ln>
                  <a:noFill/>
                </a:ln>
                <a:solidFill>
                  <a:srgbClr val="000000"/>
                </a:solidFill>
                <a:effectLst/>
                <a:latin typeface="Arial" panose="020B0604020202020204" pitchFamily="34" charset="0"/>
              </a:rPr>
              <a:t>c:v</a:t>
            </a:r>
            <a:r>
              <a:rPr kumimoji="0" lang="en-US" altLang="en-US" sz="1800" b="0" i="0" u="none" strike="noStrike" cap="none" normalizeH="0" baseline="0" dirty="0">
                <a:ln>
                  <a:noFill/>
                </a:ln>
                <a:solidFill>
                  <a:srgbClr val="000000"/>
                </a:solidFill>
                <a:effectLst/>
                <a:latin typeface="Arial" panose="020B0604020202020204" pitchFamily="34" charset="0"/>
              </a:rPr>
              <a:t> libx264</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a:ln>
                  <a:noFill/>
                </a:ln>
                <a:solidFill>
                  <a:srgbClr val="000000"/>
                </a:solidFill>
                <a:effectLst/>
                <a:latin typeface="Arial" panose="020B0604020202020204" pitchFamily="34" charset="0"/>
              </a:rPr>
              <a:t> -</a:t>
            </a:r>
            <a:r>
              <a:rPr kumimoji="0" lang="en-US" altLang="en-US" sz="1800" b="0" i="0" u="none" strike="noStrike" cap="none" normalizeH="0" baseline="0" dirty="0" err="1">
                <a:ln>
                  <a:noFill/>
                </a:ln>
                <a:solidFill>
                  <a:srgbClr val="000000"/>
                </a:solidFill>
                <a:effectLst/>
                <a:latin typeface="Arial" panose="020B0604020202020204" pitchFamily="34" charset="0"/>
              </a:rPr>
              <a:t>pix_fmt</a:t>
            </a:r>
            <a:r>
              <a:rPr kumimoji="0" lang="en-US" altLang="en-US" sz="1800" b="0" i="0" u="none" strike="noStrike" cap="none" normalizeH="0" baseline="0" dirty="0">
                <a:ln>
                  <a:noFill/>
                </a:ln>
                <a:solidFill>
                  <a:srgbClr val="000000"/>
                </a:solidFill>
                <a:effectLst/>
                <a:latin typeface="Arial" panose="020B0604020202020204" pitchFamily="34" charset="0"/>
              </a:rPr>
              <a:t> yuv420p pouring_demo_twisting.mp4</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02236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69B47-282A-D897-5CB7-611D9A8ACF93}"/>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05914C7B-C568-66B1-DBA4-B999AD785885}"/>
              </a:ext>
            </a:extLst>
          </p:cNvPr>
          <p:cNvSpPr>
            <a:spLocks noGrp="1"/>
          </p:cNvSpPr>
          <p:nvPr>
            <p:ph idx="1"/>
          </p:nvPr>
        </p:nvSpPr>
        <p:spPr/>
        <p:txBody>
          <a:bodyPr>
            <a:normAutofit/>
          </a:bodyPr>
          <a:lstStyle/>
          <a:p>
            <a:pPr marL="0" lvl="0" indent="0" eaLnBrk="0" fontAlgn="base" hangingPunct="0">
              <a:lnSpc>
                <a:spcPct val="100000"/>
              </a:lnSpc>
              <a:spcBef>
                <a:spcPct val="0"/>
              </a:spcBef>
              <a:spcAft>
                <a:spcPct val="0"/>
              </a:spcAft>
              <a:buNone/>
            </a:pPr>
            <a:r>
              <a:rPr kumimoji="0" lang="en-US" altLang="en-US" sz="1800" b="1" i="0" u="none" strike="noStrike" cap="none" normalizeH="0" baseline="0" dirty="0">
                <a:ln>
                  <a:noFill/>
                </a:ln>
                <a:solidFill>
                  <a:srgbClr val="000000"/>
                </a:solidFill>
                <a:effectLst/>
              </a:rPr>
              <a:t>3. Visualization and Data Analysis</a:t>
            </a:r>
          </a:p>
          <a:p>
            <a:pPr marL="0" lvl="0" indent="0" eaLnBrk="0" fontAlgn="base" hangingPunct="0">
              <a:lnSpc>
                <a:spcPct val="100000"/>
              </a:lnSpc>
              <a:spcBef>
                <a:spcPct val="0"/>
              </a:spcBef>
              <a:spcAft>
                <a:spcPct val="0"/>
              </a:spcAft>
              <a:buNone/>
            </a:pPr>
            <a:endParaRPr kumimoji="0" lang="en-US" altLang="en-US" sz="1800" b="1" i="0" u="none" strike="noStrike" cap="none" normalizeH="0" baseline="0" dirty="0">
              <a:ln>
                <a:noFill/>
              </a:ln>
              <a:solidFill>
                <a:srgbClr val="000000"/>
              </a:solidFill>
              <a:effectLst/>
            </a:endParaRPr>
          </a:p>
          <a:p>
            <a:pPr marL="0" lvl="0" indent="0" eaLnBrk="0" fontAlgn="base" hangingPunct="0">
              <a:lnSpc>
                <a:spcPct val="100000"/>
              </a:lnSpc>
              <a:spcBef>
                <a:spcPct val="0"/>
              </a:spcBef>
              <a:spcAft>
                <a:spcPct val="0"/>
              </a:spcAft>
              <a:buNone/>
            </a:pPr>
            <a:r>
              <a:rPr kumimoji="0" lang="en-US" altLang="en-US" sz="1800" b="1" i="0" u="none" strike="noStrike" cap="none" normalizeH="0" baseline="0" dirty="0">
                <a:ln>
                  <a:noFill/>
                </a:ln>
                <a:solidFill>
                  <a:srgbClr val="000000"/>
                </a:solidFill>
                <a:effectLst/>
              </a:rPr>
              <a:t>Option A: Visualization to inspect motion, structure, rotations</a:t>
            </a:r>
          </a:p>
          <a:p>
            <a:pPr marL="457200" lvl="1" indent="0" eaLnBrk="0" fontAlgn="base" hangingPunct="0">
              <a:lnSpc>
                <a:spcPct val="100000"/>
              </a:lnSpc>
              <a:spcBef>
                <a:spcPct val="0"/>
              </a:spcBef>
              <a:spcAft>
                <a:spcPct val="0"/>
              </a:spcAft>
              <a:buFontTx/>
              <a:buChar char="•"/>
            </a:pPr>
            <a:r>
              <a:rPr kumimoji="0" lang="en-US" altLang="en-US" sz="1400" b="0" i="0" u="none" strike="noStrike" cap="none" normalizeH="0" baseline="0" dirty="0">
                <a:ln>
                  <a:noFill/>
                </a:ln>
                <a:solidFill>
                  <a:srgbClr val="000000"/>
                </a:solidFill>
                <a:effectLst/>
              </a:rPr>
              <a:t>Open in </a:t>
            </a:r>
            <a:r>
              <a:rPr kumimoji="0" lang="en-US" altLang="en-US" sz="1400" b="1" i="0" u="none" strike="noStrike" cap="none" normalizeH="0" baseline="0" dirty="0">
                <a:ln>
                  <a:noFill/>
                </a:ln>
                <a:solidFill>
                  <a:srgbClr val="000000"/>
                </a:solidFill>
                <a:effectLst/>
              </a:rPr>
              <a:t>OVITO</a:t>
            </a:r>
          </a:p>
          <a:p>
            <a:pPr marL="457200" lvl="1" indent="0" eaLnBrk="0" fontAlgn="base" hangingPunct="0">
              <a:lnSpc>
                <a:spcPct val="100000"/>
              </a:lnSpc>
              <a:spcBef>
                <a:spcPct val="0"/>
              </a:spcBef>
              <a:spcAft>
                <a:spcPct val="0"/>
              </a:spcAft>
              <a:buFontTx/>
              <a:buChar char="•"/>
            </a:pPr>
            <a:r>
              <a:rPr lang="en-US" altLang="en-US" sz="1400" b="1" dirty="0">
                <a:solidFill>
                  <a:srgbClr val="000000"/>
                </a:solidFill>
              </a:rPr>
              <a:t>Make mpeg movie -example</a:t>
            </a:r>
          </a:p>
          <a:p>
            <a:pPr marL="457200" lvl="1" indent="0" eaLnBrk="0" fontAlgn="base" hangingPunct="0">
              <a:lnSpc>
                <a:spcPct val="100000"/>
              </a:lnSpc>
              <a:spcBef>
                <a:spcPct val="0"/>
              </a:spcBef>
              <a:spcAft>
                <a:spcPct val="0"/>
              </a:spcAft>
              <a:buFontTx/>
              <a:buChar char="•"/>
            </a:pPr>
            <a:r>
              <a:rPr lang="en-US" altLang="en-US" sz="1400" b="1" dirty="0">
                <a:solidFill>
                  <a:srgbClr val="000000"/>
                </a:solidFill>
              </a:rPr>
              <a:t>Make a movie in </a:t>
            </a:r>
            <a:r>
              <a:rPr lang="en-US" altLang="en-US" sz="1400" b="1" dirty="0" err="1">
                <a:solidFill>
                  <a:srgbClr val="000000"/>
                </a:solidFill>
              </a:rPr>
              <a:t>lammps</a:t>
            </a:r>
            <a:r>
              <a:rPr lang="en-US" altLang="en-US" sz="1400" b="1" dirty="0">
                <a:solidFill>
                  <a:srgbClr val="000000"/>
                </a:solidFill>
              </a:rPr>
              <a:t> – needs compiled version</a:t>
            </a:r>
          </a:p>
          <a:p>
            <a:pPr marL="0" lvl="0" indent="0" eaLnBrk="0" fontAlgn="base" hangingPunct="0">
              <a:lnSpc>
                <a:spcPct val="100000"/>
              </a:lnSpc>
              <a:spcBef>
                <a:spcPct val="0"/>
              </a:spcBef>
              <a:spcAft>
                <a:spcPct val="0"/>
              </a:spcAft>
              <a:buNone/>
            </a:pPr>
            <a:endParaRPr kumimoji="0" lang="en-US" altLang="en-US" sz="1800" b="1" i="0" u="none" strike="noStrike" cap="none" normalizeH="0" baseline="0" dirty="0">
              <a:ln>
                <a:noFill/>
              </a:ln>
              <a:solidFill>
                <a:srgbClr val="000000"/>
              </a:solidFill>
              <a:effectLst/>
            </a:endParaRPr>
          </a:p>
          <a:p>
            <a:pPr marL="0" lvl="0" indent="0" eaLnBrk="0" fontAlgn="base" hangingPunct="0">
              <a:lnSpc>
                <a:spcPct val="100000"/>
              </a:lnSpc>
              <a:spcBef>
                <a:spcPct val="0"/>
              </a:spcBef>
              <a:spcAft>
                <a:spcPct val="0"/>
              </a:spcAft>
              <a:buNone/>
            </a:pPr>
            <a:r>
              <a:rPr kumimoji="0" lang="en-US" altLang="en-US" sz="1800" b="1" i="0" u="none" strike="noStrike" cap="none" normalizeH="0" baseline="0" dirty="0">
                <a:ln>
                  <a:noFill/>
                </a:ln>
                <a:solidFill>
                  <a:srgbClr val="000000"/>
                </a:solidFill>
                <a:effectLst/>
              </a:rPr>
              <a:t>Option B: Data analysis (Python, </a:t>
            </a:r>
            <a:r>
              <a:rPr kumimoji="0" lang="en-US" altLang="en-US" sz="1800" b="1" i="0" u="none" strike="noStrike" cap="none" normalizeH="0" baseline="0" dirty="0" err="1">
                <a:ln>
                  <a:noFill/>
                </a:ln>
                <a:solidFill>
                  <a:srgbClr val="000000"/>
                </a:solidFill>
                <a:effectLst/>
              </a:rPr>
              <a:t>Matlab</a:t>
            </a:r>
            <a:r>
              <a:rPr kumimoji="0" lang="en-US" altLang="en-US" sz="1800" b="1" i="0" u="none" strike="noStrike" cap="none" normalizeH="0" baseline="0" dirty="0">
                <a:ln>
                  <a:noFill/>
                </a:ln>
                <a:solidFill>
                  <a:srgbClr val="000000"/>
                </a:solidFill>
                <a:effectLst/>
              </a:rPr>
              <a:t>)</a:t>
            </a:r>
          </a:p>
          <a:p>
            <a:pPr marL="0" lvl="0" indent="0" eaLnBrk="0" fontAlgn="base" hangingPunct="0">
              <a:lnSpc>
                <a:spcPct val="100000"/>
              </a:lnSpc>
              <a:spcBef>
                <a:spcPct val="0"/>
              </a:spcBef>
              <a:spcAft>
                <a:spcPct val="0"/>
              </a:spcAft>
              <a:buFontTx/>
              <a:buChar char="•"/>
            </a:pPr>
            <a:r>
              <a:rPr kumimoji="0" lang="en-US" altLang="en-US" sz="1800" b="0" i="0" u="none" strike="noStrike" cap="none" normalizeH="0" baseline="0" dirty="0">
                <a:ln>
                  <a:noFill/>
                </a:ln>
                <a:solidFill>
                  <a:srgbClr val="000000"/>
                </a:solidFill>
                <a:effectLst/>
              </a:rPr>
              <a:t>Load as text or </a:t>
            </a:r>
            <a:r>
              <a:rPr kumimoji="0" lang="en-US" altLang="en-US" sz="1800" b="0" i="0" u="none" strike="noStrike" cap="none" normalizeH="0" baseline="0" dirty="0" err="1">
                <a:ln>
                  <a:noFill/>
                </a:ln>
                <a:solidFill>
                  <a:srgbClr val="000000"/>
                </a:solidFill>
                <a:effectLst/>
              </a:rPr>
              <a:t>dataframe</a:t>
            </a:r>
            <a:endParaRPr kumimoji="0" lang="en-US" altLang="en-US" sz="1800" b="0" i="0" u="none" strike="noStrike" cap="none" normalizeH="0" baseline="0" dirty="0">
              <a:ln>
                <a:noFill/>
              </a:ln>
              <a:solidFill>
                <a:srgbClr val="000000"/>
              </a:solidFill>
              <a:effectLst/>
            </a:endParaRPr>
          </a:p>
          <a:p>
            <a:pPr marL="0" lvl="0" indent="0" eaLnBrk="0" fontAlgn="base" hangingPunct="0">
              <a:lnSpc>
                <a:spcPct val="100000"/>
              </a:lnSpc>
              <a:spcBef>
                <a:spcPct val="0"/>
              </a:spcBef>
              <a:spcAft>
                <a:spcPct val="0"/>
              </a:spcAft>
              <a:buFontTx/>
              <a:buChar char="•"/>
            </a:pPr>
            <a:r>
              <a:rPr kumimoji="0" lang="en-US" altLang="en-US" sz="1800" b="0" i="0" u="none" strike="noStrike" cap="none" normalizeH="0" baseline="0" dirty="0">
                <a:ln>
                  <a:noFill/>
                </a:ln>
                <a:solidFill>
                  <a:srgbClr val="000000"/>
                </a:solidFill>
                <a:effectLst/>
              </a:rPr>
              <a:t>Example workflow:</a:t>
            </a:r>
          </a:p>
          <a:p>
            <a:pPr marL="457200" lvl="1" indent="0" eaLnBrk="0" fontAlgn="base" hangingPunct="0">
              <a:lnSpc>
                <a:spcPct val="100000"/>
              </a:lnSpc>
              <a:spcBef>
                <a:spcPct val="0"/>
              </a:spcBef>
              <a:spcAft>
                <a:spcPct val="0"/>
              </a:spcAft>
              <a:buFontTx/>
              <a:buChar char="•"/>
            </a:pPr>
            <a:r>
              <a:rPr kumimoji="0" lang="en-US" altLang="en-US" sz="1800" b="0" i="0" u="none" strike="noStrike" cap="none" normalizeH="0" baseline="0" dirty="0">
                <a:ln>
                  <a:noFill/>
                </a:ln>
                <a:solidFill>
                  <a:srgbClr val="000000"/>
                </a:solidFill>
                <a:effectLst/>
              </a:rPr>
              <a:t>Parse timesteps</a:t>
            </a:r>
          </a:p>
          <a:p>
            <a:pPr marL="457200" lvl="1" indent="0" eaLnBrk="0" fontAlgn="base" hangingPunct="0">
              <a:lnSpc>
                <a:spcPct val="100000"/>
              </a:lnSpc>
              <a:spcBef>
                <a:spcPct val="0"/>
              </a:spcBef>
              <a:spcAft>
                <a:spcPct val="0"/>
              </a:spcAft>
              <a:buFontTx/>
              <a:buChar char="•"/>
            </a:pPr>
            <a:r>
              <a:rPr kumimoji="0" lang="en-US" altLang="en-US" sz="1800" b="0" i="0" u="none" strike="noStrike" cap="none" normalizeH="0" baseline="0" dirty="0">
                <a:ln>
                  <a:noFill/>
                </a:ln>
                <a:solidFill>
                  <a:srgbClr val="000000"/>
                </a:solidFill>
                <a:effectLst/>
              </a:rPr>
              <a:t>Extract particle properties</a:t>
            </a:r>
          </a:p>
          <a:p>
            <a:pPr marL="457200" lvl="1" indent="0" eaLnBrk="0" fontAlgn="base" hangingPunct="0">
              <a:lnSpc>
                <a:spcPct val="100000"/>
              </a:lnSpc>
              <a:spcBef>
                <a:spcPct val="0"/>
              </a:spcBef>
              <a:spcAft>
                <a:spcPct val="0"/>
              </a:spcAft>
              <a:buFontTx/>
              <a:buChar char="•"/>
            </a:pPr>
            <a:r>
              <a:rPr kumimoji="0" lang="en-US" altLang="en-US" sz="1800" b="0" i="0" u="none" strike="noStrike" cap="none" normalizeH="0" baseline="0" dirty="0">
                <a:ln>
                  <a:noFill/>
                </a:ln>
                <a:solidFill>
                  <a:srgbClr val="000000"/>
                </a:solidFill>
                <a:effectLst/>
              </a:rPr>
              <a:t>Analyze forces, contacts, structure</a:t>
            </a:r>
          </a:p>
          <a:p>
            <a:pPr marL="0" indent="0">
              <a:buNone/>
            </a:pPr>
            <a:endParaRPr lang="en-US" dirty="0"/>
          </a:p>
        </p:txBody>
      </p:sp>
      <p:sp>
        <p:nvSpPr>
          <p:cNvPr id="23" name="Rectangle 20">
            <a:extLst>
              <a:ext uri="{FF2B5EF4-FFF2-40B4-BE49-F238E27FC236}">
                <a16:creationId xmlns:a16="http://schemas.microsoft.com/office/drawing/2014/main" id="{EC6A6B48-C8EE-BE2B-AD11-8825BAEFBC60}"/>
              </a:ext>
            </a:extLst>
          </p:cNvPr>
          <p:cNvSpPr>
            <a:spLocks noChangeArrowheads="1"/>
          </p:cNvSpPr>
          <p:nvPr/>
        </p:nvSpPr>
        <p:spPr bwMode="auto">
          <a:xfrm>
            <a:off x="0" y="457200"/>
            <a:ext cx="12192000" cy="158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599086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B6E13-9576-BDA6-0DF6-68B62B6341B0}"/>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C2A32EFD-2767-9BEE-5417-BDAEEFF209E5}"/>
              </a:ext>
            </a:extLst>
          </p:cNvPr>
          <p:cNvSpPr>
            <a:spLocks noGrp="1"/>
          </p:cNvSpPr>
          <p:nvPr>
            <p:ph idx="1"/>
          </p:nvPr>
        </p:nvSpPr>
        <p:spPr/>
        <p:txBody>
          <a:bodyPr/>
          <a:lstStyle/>
          <a:p>
            <a:endParaRPr lang="en-US" dirty="0"/>
          </a:p>
          <a:p>
            <a:endParaRPr lang="en-US" dirty="0"/>
          </a:p>
          <a:p>
            <a:r>
              <a:rPr lang="en-US" dirty="0"/>
              <a:t>Installation</a:t>
            </a:r>
          </a:p>
          <a:p>
            <a:r>
              <a:rPr lang="en-US" dirty="0"/>
              <a:t>Structure of our </a:t>
            </a:r>
            <a:r>
              <a:rPr lang="en-US" dirty="0" err="1"/>
              <a:t>lammps</a:t>
            </a:r>
            <a:r>
              <a:rPr lang="en-US" dirty="0"/>
              <a:t> script</a:t>
            </a:r>
          </a:p>
          <a:p>
            <a:r>
              <a:rPr lang="en-US" dirty="0"/>
              <a:t>Physics of simulation</a:t>
            </a:r>
          </a:p>
          <a:p>
            <a:r>
              <a:rPr lang="en-US" dirty="0"/>
              <a:t>Application demo</a:t>
            </a:r>
          </a:p>
        </p:txBody>
      </p:sp>
    </p:spTree>
    <p:extLst>
      <p:ext uri="{BB962C8B-B14F-4D97-AF65-F5344CB8AC3E}">
        <p14:creationId xmlns:p14="http://schemas.microsoft.com/office/powerpoint/2010/main" val="2369806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8B4AD-2DE8-82DC-60FD-53957D4A840E}"/>
              </a:ext>
            </a:extLst>
          </p:cNvPr>
          <p:cNvSpPr>
            <a:spLocks noGrp="1"/>
          </p:cNvSpPr>
          <p:nvPr>
            <p:ph type="title"/>
          </p:nvPr>
        </p:nvSpPr>
        <p:spPr/>
        <p:txBody>
          <a:bodyPr/>
          <a:lstStyle/>
          <a:p>
            <a:r>
              <a:rPr lang="en-US" dirty="0" err="1"/>
              <a:t>Instalation</a:t>
            </a:r>
            <a:endParaRPr lang="en-US" dirty="0"/>
          </a:p>
        </p:txBody>
      </p:sp>
      <p:sp>
        <p:nvSpPr>
          <p:cNvPr id="3" name="Content Placeholder 2">
            <a:extLst>
              <a:ext uri="{FF2B5EF4-FFF2-40B4-BE49-F238E27FC236}">
                <a16:creationId xmlns:a16="http://schemas.microsoft.com/office/drawing/2014/main" id="{9ED3E711-1D5F-A7B9-F7FE-15CD9DF8C221}"/>
              </a:ext>
            </a:extLst>
          </p:cNvPr>
          <p:cNvSpPr>
            <a:spLocks noGrp="1"/>
          </p:cNvSpPr>
          <p:nvPr>
            <p:ph idx="1"/>
          </p:nvPr>
        </p:nvSpPr>
        <p:spPr/>
        <p:txBody>
          <a:bodyPr>
            <a:normAutofit lnSpcReduction="10000"/>
          </a:bodyPr>
          <a:lstStyle/>
          <a:p>
            <a:pPr marL="0" indent="0">
              <a:buNone/>
            </a:pPr>
            <a:r>
              <a:rPr lang="en-US" dirty="0"/>
              <a:t>Precompiled version with homebrew on a macs</a:t>
            </a:r>
          </a:p>
          <a:p>
            <a:pPr marL="457200" lvl="1" indent="0">
              <a:buNone/>
            </a:pPr>
            <a:endParaRPr lang="en-US" dirty="0"/>
          </a:p>
          <a:p>
            <a:pPr marL="457200" lvl="1" indent="0">
              <a:buNone/>
            </a:pPr>
            <a:r>
              <a:rPr lang="en-US" dirty="0"/>
              <a:t>Step 1. Install homebrew</a:t>
            </a:r>
          </a:p>
          <a:p>
            <a:pPr marL="457200" lvl="1" indent="0">
              <a:buNone/>
            </a:pPr>
            <a:r>
              <a:rPr lang="en-US" sz="1800" dirty="0"/>
              <a:t>/bin/bash -c "$(curl -</a:t>
            </a:r>
            <a:r>
              <a:rPr lang="en-US" sz="1800" dirty="0" err="1"/>
              <a:t>fsSL</a:t>
            </a:r>
            <a:r>
              <a:rPr lang="en-US" sz="1800" dirty="0"/>
              <a:t> </a:t>
            </a:r>
            <a:r>
              <a:rPr lang="en-US" sz="1800" dirty="0">
                <a:hlinkClick r:id="rId3"/>
              </a:rPr>
              <a:t>https://raw.githubusercontent.com/Homebrew/install/HEAD/install.sh</a:t>
            </a:r>
            <a:r>
              <a:rPr lang="en-US" sz="1800" dirty="0"/>
              <a:t>)”</a:t>
            </a:r>
          </a:p>
          <a:p>
            <a:pPr marL="457200" lvl="1" indent="0">
              <a:buNone/>
            </a:pPr>
            <a:endParaRPr lang="en-US" dirty="0"/>
          </a:p>
          <a:p>
            <a:pPr marL="457200" lvl="1" indent="0">
              <a:buNone/>
            </a:pPr>
            <a:r>
              <a:rPr lang="en-US" dirty="0"/>
              <a:t>Step 2. Install </a:t>
            </a:r>
            <a:r>
              <a:rPr lang="en-US" dirty="0" err="1"/>
              <a:t>lammps</a:t>
            </a:r>
            <a:endParaRPr lang="en-US" dirty="0"/>
          </a:p>
          <a:p>
            <a:pPr marL="457200" lvl="1" indent="0">
              <a:buNone/>
            </a:pPr>
            <a:r>
              <a:rPr lang="en-US" sz="1800" dirty="0"/>
              <a:t>brew install </a:t>
            </a:r>
            <a:r>
              <a:rPr lang="en-US" sz="1800" dirty="0" err="1"/>
              <a:t>lammps</a:t>
            </a:r>
            <a:endParaRPr lang="en-US" sz="1800" dirty="0"/>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Step 3. Run script</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lang="en-US" sz="1800" dirty="0" err="1">
                <a:solidFill>
                  <a:prstClr val="black"/>
                </a:solidFill>
                <a:latin typeface="Aptos" panose="02110004020202020204"/>
              </a:rPr>
              <a:t>lmp_serial</a:t>
            </a:r>
            <a:r>
              <a:rPr lang="en-US" sz="1800" dirty="0">
                <a:solidFill>
                  <a:prstClr val="black"/>
                </a:solidFill>
                <a:latin typeface="Aptos" panose="02110004020202020204"/>
              </a:rPr>
              <a:t> –in </a:t>
            </a:r>
            <a:r>
              <a:rPr lang="en-US" sz="1800" dirty="0" err="1">
                <a:solidFill>
                  <a:prstClr val="black"/>
                </a:solidFill>
                <a:latin typeface="Aptos" panose="02110004020202020204"/>
              </a:rPr>
              <a:t>in.script</a:t>
            </a:r>
            <a:endParaRPr lang="en-US" sz="1800" dirty="0">
              <a:solidFill>
                <a:prstClr val="black"/>
              </a:solidFill>
              <a:latin typeface="Aptos" panose="02110004020202020204"/>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lang="en-US" sz="1800" dirty="0">
                <a:solidFill>
                  <a:prstClr val="black"/>
                </a:solidFill>
                <a:latin typeface="Aptos" panose="02110004020202020204"/>
              </a:rPr>
              <a:t>or:</a:t>
            </a:r>
          </a:p>
          <a:p>
            <a:pPr marL="457200" lvl="1" indent="0">
              <a:buNone/>
              <a:defRPr/>
            </a:pPr>
            <a:r>
              <a:rPr lang="en-US" sz="1800" dirty="0" err="1"/>
              <a:t>lmp_serial</a:t>
            </a:r>
            <a:r>
              <a:rPr lang="en-US" sz="1800" dirty="0"/>
              <a:t> &lt; </a:t>
            </a:r>
            <a:r>
              <a:rPr lang="en-US" sz="1800" dirty="0" err="1"/>
              <a:t>in.script</a:t>
            </a:r>
            <a:r>
              <a:rPr lang="en-US" sz="1800" dirty="0"/>
              <a:t> &gt; </a:t>
            </a:r>
            <a:r>
              <a:rPr lang="en-US" sz="1800" dirty="0" err="1"/>
              <a:t>lmp.out</a:t>
            </a:r>
            <a:endParaRPr lang="en-US" sz="1800" dirty="0"/>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(cleaner, faster, avoids log on screen)</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457200" lvl="1" indent="0">
              <a:buNone/>
            </a:pPr>
            <a:endParaRPr lang="en-US" sz="1800" dirty="0"/>
          </a:p>
        </p:txBody>
      </p:sp>
    </p:spTree>
    <p:extLst>
      <p:ext uri="{BB962C8B-B14F-4D97-AF65-F5344CB8AC3E}">
        <p14:creationId xmlns:p14="http://schemas.microsoft.com/office/powerpoint/2010/main" val="3058395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D499E-8445-7FB4-E1C4-171F53946E02}"/>
              </a:ext>
            </a:extLst>
          </p:cNvPr>
          <p:cNvSpPr>
            <a:spLocks noGrp="1"/>
          </p:cNvSpPr>
          <p:nvPr>
            <p:ph type="title"/>
          </p:nvPr>
        </p:nvSpPr>
        <p:spPr/>
        <p:txBody>
          <a:bodyPr/>
          <a:lstStyle/>
          <a:p>
            <a:r>
              <a:rPr lang="en-US" dirty="0"/>
              <a:t>Best way to start</a:t>
            </a:r>
          </a:p>
        </p:txBody>
      </p:sp>
      <p:sp>
        <p:nvSpPr>
          <p:cNvPr id="3" name="Content Placeholder 2">
            <a:extLst>
              <a:ext uri="{FF2B5EF4-FFF2-40B4-BE49-F238E27FC236}">
                <a16:creationId xmlns:a16="http://schemas.microsoft.com/office/drawing/2014/main" id="{C3914F57-D640-6A13-FBCE-1086C112A268}"/>
              </a:ext>
            </a:extLst>
          </p:cNvPr>
          <p:cNvSpPr>
            <a:spLocks noGrp="1"/>
          </p:cNvSpPr>
          <p:nvPr>
            <p:ph idx="1"/>
          </p:nvPr>
        </p:nvSpPr>
        <p:spPr>
          <a:xfrm>
            <a:off x="497541" y="1669489"/>
            <a:ext cx="4419599" cy="3676943"/>
          </a:xfrm>
        </p:spPr>
        <p:txBody>
          <a:bodyPr>
            <a:normAutofit/>
          </a:bodyPr>
          <a:lstStyle/>
          <a:p>
            <a:r>
              <a:rPr lang="en-US" dirty="0"/>
              <a:t>Running examples</a:t>
            </a:r>
          </a:p>
          <a:p>
            <a:pPr lvl="1"/>
            <a:r>
              <a:rPr lang="en-US" dirty="0"/>
              <a:t>Many examples in </a:t>
            </a:r>
            <a:r>
              <a:rPr lang="en-US" dirty="0" err="1"/>
              <a:t>lammps</a:t>
            </a:r>
            <a:r>
              <a:rPr lang="en-US" dirty="0"/>
              <a:t> installation and </a:t>
            </a:r>
            <a:r>
              <a:rPr lang="en-US" dirty="0" err="1"/>
              <a:t>lammps</a:t>
            </a:r>
            <a:r>
              <a:rPr lang="en-US" dirty="0"/>
              <a:t> website: </a:t>
            </a:r>
            <a:r>
              <a:rPr lang="en-US" dirty="0">
                <a:hlinkClick r:id="rId3"/>
              </a:rPr>
              <a:t>https://www.lammps.org/movies.html</a:t>
            </a:r>
            <a:endParaRPr lang="en-US" dirty="0"/>
          </a:p>
          <a:p>
            <a:pPr lvl="1"/>
            <a:endParaRPr lang="en-US" dirty="0"/>
          </a:p>
          <a:p>
            <a:pPr lvl="1"/>
            <a:r>
              <a:rPr lang="en-US" dirty="0"/>
              <a:t>Documentation: </a:t>
            </a:r>
            <a:r>
              <a:rPr lang="en-US" dirty="0">
                <a:hlinkClick r:id="rId4"/>
              </a:rPr>
              <a:t>https://docs.lammps.org/Examples.html</a:t>
            </a:r>
            <a:endParaRPr lang="en-US" dirty="0"/>
          </a:p>
          <a:p>
            <a:pPr lvl="1"/>
            <a:endParaRPr lang="en-US" dirty="0"/>
          </a:p>
          <a:p>
            <a:pPr lvl="1"/>
            <a:endParaRPr lang="en-US" dirty="0"/>
          </a:p>
          <a:p>
            <a:pPr lvl="1"/>
            <a:endParaRPr lang="en-US" dirty="0"/>
          </a:p>
        </p:txBody>
      </p:sp>
      <p:pic>
        <p:nvPicPr>
          <p:cNvPr id="5" name="Picture 4">
            <a:extLst>
              <a:ext uri="{FF2B5EF4-FFF2-40B4-BE49-F238E27FC236}">
                <a16:creationId xmlns:a16="http://schemas.microsoft.com/office/drawing/2014/main" id="{68611934-548D-546A-F91E-C349EDB8CD12}"/>
              </a:ext>
            </a:extLst>
          </p:cNvPr>
          <p:cNvPicPr>
            <a:picLocks noChangeAspect="1"/>
          </p:cNvPicPr>
          <p:nvPr/>
        </p:nvPicPr>
        <p:blipFill>
          <a:blip r:embed="rId5"/>
          <a:stretch>
            <a:fillRect/>
          </a:stretch>
        </p:blipFill>
        <p:spPr>
          <a:xfrm>
            <a:off x="4917141" y="1690688"/>
            <a:ext cx="7274859" cy="3676943"/>
          </a:xfrm>
          <a:prstGeom prst="rect">
            <a:avLst/>
          </a:prstGeom>
        </p:spPr>
      </p:pic>
    </p:spTree>
    <p:extLst>
      <p:ext uri="{BB962C8B-B14F-4D97-AF65-F5344CB8AC3E}">
        <p14:creationId xmlns:p14="http://schemas.microsoft.com/office/powerpoint/2010/main" val="1950666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4089B-7662-8E19-6303-B8DDFC81BBBB}"/>
              </a:ext>
            </a:extLst>
          </p:cNvPr>
          <p:cNvSpPr>
            <a:spLocks noGrp="1"/>
          </p:cNvSpPr>
          <p:nvPr>
            <p:ph type="title"/>
          </p:nvPr>
        </p:nvSpPr>
        <p:spPr/>
        <p:txBody>
          <a:bodyPr/>
          <a:lstStyle/>
          <a:p>
            <a:r>
              <a:rPr lang="en-US" dirty="0"/>
              <a:t>What helps with learning?</a:t>
            </a:r>
          </a:p>
        </p:txBody>
      </p:sp>
      <p:sp>
        <p:nvSpPr>
          <p:cNvPr id="3" name="Content Placeholder 2">
            <a:extLst>
              <a:ext uri="{FF2B5EF4-FFF2-40B4-BE49-F238E27FC236}">
                <a16:creationId xmlns:a16="http://schemas.microsoft.com/office/drawing/2014/main" id="{81FF4555-000F-2643-0F34-CFEAFD5F24AF}"/>
              </a:ext>
            </a:extLst>
          </p:cNvPr>
          <p:cNvSpPr>
            <a:spLocks noGrp="1"/>
          </p:cNvSpPr>
          <p:nvPr>
            <p:ph idx="1"/>
          </p:nvPr>
        </p:nvSpPr>
        <p:spPr/>
        <p:txBody>
          <a:bodyPr/>
          <a:lstStyle/>
          <a:p>
            <a:endParaRPr lang="en-US" dirty="0"/>
          </a:p>
          <a:p>
            <a:r>
              <a:rPr lang="en-US" dirty="0"/>
              <a:t>What helped me with learning?</a:t>
            </a:r>
          </a:p>
          <a:p>
            <a:endParaRPr lang="en-US" dirty="0"/>
          </a:p>
          <a:p>
            <a:pPr lvl="1"/>
            <a:r>
              <a:rPr lang="en-US" dirty="0"/>
              <a:t>Debugging with google/ai</a:t>
            </a:r>
          </a:p>
          <a:p>
            <a:pPr lvl="2"/>
            <a:r>
              <a:rPr lang="en-US" dirty="0"/>
              <a:t>Put your error in google, it will tell you the most likely cause and solution</a:t>
            </a:r>
          </a:p>
          <a:p>
            <a:pPr lvl="2"/>
            <a:endParaRPr lang="en-US" dirty="0"/>
          </a:p>
          <a:p>
            <a:pPr lvl="1"/>
            <a:r>
              <a:rPr lang="en-US" dirty="0" err="1"/>
              <a:t>lammps</a:t>
            </a:r>
            <a:r>
              <a:rPr lang="en-US" dirty="0"/>
              <a:t> web pages</a:t>
            </a:r>
          </a:p>
          <a:p>
            <a:pPr lvl="2"/>
            <a:r>
              <a:rPr lang="en-US" dirty="0"/>
              <a:t>Describe parameters and functions</a:t>
            </a:r>
          </a:p>
          <a:p>
            <a:endParaRPr lang="en-US" dirty="0"/>
          </a:p>
        </p:txBody>
      </p:sp>
    </p:spTree>
    <p:extLst>
      <p:ext uri="{BB962C8B-B14F-4D97-AF65-F5344CB8AC3E}">
        <p14:creationId xmlns:p14="http://schemas.microsoft.com/office/powerpoint/2010/main" val="1565470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7F746-10B9-4C4F-FC67-F7E581E85050}"/>
              </a:ext>
            </a:extLst>
          </p:cNvPr>
          <p:cNvSpPr>
            <a:spLocks noGrp="1"/>
          </p:cNvSpPr>
          <p:nvPr>
            <p:ph type="title"/>
          </p:nvPr>
        </p:nvSpPr>
        <p:spPr/>
        <p:txBody>
          <a:bodyPr/>
          <a:lstStyle/>
          <a:p>
            <a:r>
              <a:rPr lang="en-US" dirty="0"/>
              <a:t>Input syntax</a:t>
            </a:r>
          </a:p>
        </p:txBody>
      </p:sp>
      <p:sp>
        <p:nvSpPr>
          <p:cNvPr id="3" name="Content Placeholder 2">
            <a:extLst>
              <a:ext uri="{FF2B5EF4-FFF2-40B4-BE49-F238E27FC236}">
                <a16:creationId xmlns:a16="http://schemas.microsoft.com/office/drawing/2014/main" id="{425211D6-ABED-D7FB-74A1-05FFE4DD44EC}"/>
              </a:ext>
            </a:extLst>
          </p:cNvPr>
          <p:cNvSpPr>
            <a:spLocks noGrp="1"/>
          </p:cNvSpPr>
          <p:nvPr>
            <p:ph idx="1"/>
          </p:nvPr>
        </p:nvSpPr>
        <p:spPr/>
        <p:txBody>
          <a:bodyPr/>
          <a:lstStyle/>
          <a:p>
            <a:r>
              <a:rPr lang="en-US" sz="1800" i="1" dirty="0"/>
              <a:t>LAMMPS is driven entirely by a text script.</a:t>
            </a:r>
          </a:p>
          <a:p>
            <a:r>
              <a:rPr lang="en-US" sz="1800" i="1" dirty="0"/>
              <a:t>LAMMPS runs the script line by line, in strict order.</a:t>
            </a:r>
          </a:p>
          <a:p>
            <a:endParaRPr lang="en-US" sz="1800" i="1" dirty="0"/>
          </a:p>
          <a:p>
            <a:pPr marL="0" indent="0" eaLnBrk="0" fontAlgn="base" hangingPunct="0">
              <a:lnSpc>
                <a:spcPct val="100000"/>
              </a:lnSpc>
              <a:spcBef>
                <a:spcPct val="0"/>
              </a:spcBef>
              <a:spcAft>
                <a:spcPct val="0"/>
              </a:spcAft>
              <a:buNone/>
            </a:pPr>
            <a:r>
              <a:rPr kumimoji="0" lang="en-US" altLang="en-US" sz="2400" b="1" i="0" u="none" strike="noStrike" cap="none" normalizeH="0" baseline="0" dirty="0">
                <a:ln>
                  <a:noFill/>
                </a:ln>
                <a:solidFill>
                  <a:srgbClr val="000000"/>
                </a:solidFill>
                <a:effectLst/>
              </a:rPr>
              <a:t>Building Blocks of a LAMMPS Script.   </a:t>
            </a:r>
            <a:r>
              <a:rPr kumimoji="0" lang="en-US" altLang="en-US" sz="2400" b="0" i="0" u="none" strike="noStrike" cap="none" normalizeH="0" baseline="0" dirty="0">
                <a:ln>
                  <a:noFill/>
                </a:ln>
                <a:solidFill>
                  <a:srgbClr val="000000"/>
                </a:solidFill>
                <a:effectLst/>
              </a:rPr>
              <a:t>Every script has these core parts:</a:t>
            </a:r>
            <a:endParaRPr lang="en-US" altLang="en-US" sz="2400" dirty="0"/>
          </a:p>
          <a:p>
            <a:pPr marL="0" lvl="0" indent="0" eaLnBrk="0" fontAlgn="base" hangingPunct="0">
              <a:lnSpc>
                <a:spcPct val="100000"/>
              </a:lnSpc>
              <a:spcBef>
                <a:spcPct val="0"/>
              </a:spcBef>
              <a:spcAft>
                <a:spcPct val="0"/>
              </a:spcAft>
              <a:buNone/>
            </a:pPr>
            <a:r>
              <a:rPr kumimoji="0" lang="en-US" altLang="en-US" sz="2400" b="1" i="0" u="none" strike="noStrike" cap="none" normalizeH="0" baseline="0" dirty="0">
                <a:ln>
                  <a:noFill/>
                </a:ln>
                <a:solidFill>
                  <a:srgbClr val="000000"/>
                </a:solidFill>
                <a:effectLst/>
              </a:rPr>
              <a:t> </a:t>
            </a:r>
          </a:p>
          <a:p>
            <a:pPr marL="457200" lvl="1" indent="0" eaLnBrk="0" fontAlgn="base" hangingPunct="0">
              <a:lnSpc>
                <a:spcPct val="100000"/>
              </a:lnSpc>
              <a:spcBef>
                <a:spcPct val="0"/>
              </a:spcBef>
              <a:spcAft>
                <a:spcPct val="0"/>
              </a:spcAft>
              <a:buFontTx/>
              <a:buAutoNum type="arabicPeriod"/>
            </a:pPr>
            <a:r>
              <a:rPr lang="en-US" altLang="en-US" dirty="0">
                <a:solidFill>
                  <a:srgbClr val="000000"/>
                </a:solidFill>
              </a:rPr>
              <a:t>Initialization</a:t>
            </a:r>
          </a:p>
          <a:p>
            <a:pPr marL="457200" lvl="1" indent="0" eaLnBrk="0" fontAlgn="base" hangingPunct="0">
              <a:lnSpc>
                <a:spcPct val="100000"/>
              </a:lnSpc>
              <a:spcBef>
                <a:spcPct val="0"/>
              </a:spcBef>
              <a:spcAft>
                <a:spcPct val="0"/>
              </a:spcAft>
              <a:buFontTx/>
              <a:buAutoNum type="arabicPeriod"/>
            </a:pPr>
            <a:r>
              <a:rPr lang="en-US" altLang="en-US" dirty="0">
                <a:solidFill>
                  <a:srgbClr val="000000"/>
                </a:solidFill>
              </a:rPr>
              <a:t>System definition</a:t>
            </a:r>
          </a:p>
          <a:p>
            <a:pPr marL="457200" lvl="1" indent="0" eaLnBrk="0" fontAlgn="base" hangingPunct="0">
              <a:lnSpc>
                <a:spcPct val="100000"/>
              </a:lnSpc>
              <a:spcBef>
                <a:spcPct val="0"/>
              </a:spcBef>
              <a:spcAft>
                <a:spcPct val="0"/>
              </a:spcAft>
              <a:buFontTx/>
              <a:buAutoNum type="arabicPeriod"/>
            </a:pPr>
            <a:r>
              <a:rPr lang="en-US" altLang="en-US" dirty="0">
                <a:solidFill>
                  <a:srgbClr val="000000"/>
                </a:solidFill>
              </a:rPr>
              <a:t>Interaction physics</a:t>
            </a:r>
          </a:p>
          <a:p>
            <a:pPr marL="457200" lvl="1" indent="0" eaLnBrk="0" fontAlgn="base" hangingPunct="0">
              <a:lnSpc>
                <a:spcPct val="100000"/>
              </a:lnSpc>
              <a:spcBef>
                <a:spcPct val="0"/>
              </a:spcBef>
              <a:spcAft>
                <a:spcPct val="0"/>
              </a:spcAft>
              <a:buFontTx/>
              <a:buAutoNum type="arabicPeriod"/>
            </a:pPr>
            <a:r>
              <a:rPr lang="en-US" altLang="en-US" dirty="0">
                <a:solidFill>
                  <a:srgbClr val="000000"/>
                </a:solidFill>
              </a:rPr>
              <a:t>Fixes (motion &amp; forces) - evolution</a:t>
            </a:r>
          </a:p>
          <a:p>
            <a:pPr marL="457200" lvl="1" indent="0" eaLnBrk="0" fontAlgn="base" hangingPunct="0">
              <a:lnSpc>
                <a:spcPct val="100000"/>
              </a:lnSpc>
              <a:spcBef>
                <a:spcPct val="0"/>
              </a:spcBef>
              <a:spcAft>
                <a:spcPct val="0"/>
              </a:spcAft>
              <a:buFontTx/>
              <a:buAutoNum type="arabicPeriod"/>
            </a:pPr>
            <a:r>
              <a:rPr lang="en-US" altLang="en-US" dirty="0">
                <a:solidFill>
                  <a:srgbClr val="000000"/>
                </a:solidFill>
              </a:rPr>
              <a:t>Output</a:t>
            </a:r>
          </a:p>
          <a:p>
            <a:pPr marL="457200" lvl="1" indent="0" eaLnBrk="0" fontAlgn="base" hangingPunct="0">
              <a:lnSpc>
                <a:spcPct val="100000"/>
              </a:lnSpc>
              <a:spcBef>
                <a:spcPct val="0"/>
              </a:spcBef>
              <a:spcAft>
                <a:spcPct val="0"/>
              </a:spcAft>
              <a:buFontTx/>
              <a:buAutoNum type="arabicPeriod"/>
            </a:pPr>
            <a:r>
              <a:rPr lang="en-US" altLang="en-US" dirty="0">
                <a:solidFill>
                  <a:srgbClr val="000000"/>
                </a:solidFill>
              </a:rPr>
              <a:t>Run</a:t>
            </a:r>
          </a:p>
          <a:p>
            <a:endParaRPr lang="en-US" dirty="0"/>
          </a:p>
        </p:txBody>
      </p:sp>
    </p:spTree>
    <p:extLst>
      <p:ext uri="{BB962C8B-B14F-4D97-AF65-F5344CB8AC3E}">
        <p14:creationId xmlns:p14="http://schemas.microsoft.com/office/powerpoint/2010/main" val="2153128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F695026-0E68-DBF9-153C-92F4C02B54C8}"/>
              </a:ext>
            </a:extLst>
          </p:cNvPr>
          <p:cNvSpPr/>
          <p:nvPr/>
        </p:nvSpPr>
        <p:spPr>
          <a:xfrm>
            <a:off x="5096434" y="295835"/>
            <a:ext cx="6669741" cy="1411941"/>
          </a:xfrm>
          <a:prstGeom prst="rect">
            <a:avLst/>
          </a:prstGeom>
          <a:solidFill>
            <a:schemeClr val="accent1">
              <a:alpha val="2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US" dirty="0">
                <a:solidFill>
                  <a:srgbClr val="FF0000"/>
                </a:solidFill>
              </a:rPr>
              <a:t>Initializes the physical </a:t>
            </a:r>
          </a:p>
          <a:p>
            <a:pPr algn="r"/>
            <a:r>
              <a:rPr lang="en-US" dirty="0">
                <a:solidFill>
                  <a:srgbClr val="FF0000"/>
                </a:solidFill>
              </a:rPr>
              <a:t>environment and fundamental </a:t>
            </a:r>
          </a:p>
          <a:p>
            <a:pPr algn="r"/>
            <a:r>
              <a:rPr lang="en-US" dirty="0">
                <a:solidFill>
                  <a:srgbClr val="FF0000"/>
                </a:solidFill>
              </a:rPr>
              <a:t>properties of your particles.</a:t>
            </a:r>
          </a:p>
          <a:p>
            <a:pPr algn="r"/>
            <a:r>
              <a:rPr lang="en-US" dirty="0" err="1">
                <a:solidFill>
                  <a:srgbClr val="FF0000"/>
                </a:solidFill>
              </a:rPr>
              <a:t>ppfm</a:t>
            </a:r>
            <a:r>
              <a:rPr lang="en-US" dirty="0">
                <a:solidFill>
                  <a:srgbClr val="FF0000"/>
                </a:solidFill>
              </a:rPr>
              <a:t> – </a:t>
            </a:r>
            <a:r>
              <a:rPr lang="en-US" dirty="0" err="1">
                <a:solidFill>
                  <a:srgbClr val="FF0000"/>
                </a:solidFill>
              </a:rPr>
              <a:t>xyz</a:t>
            </a:r>
            <a:r>
              <a:rPr lang="en-US" dirty="0">
                <a:solidFill>
                  <a:srgbClr val="FF0000"/>
                </a:solidFill>
              </a:rPr>
              <a:t> boundaries</a:t>
            </a:r>
          </a:p>
        </p:txBody>
      </p:sp>
      <p:sp>
        <p:nvSpPr>
          <p:cNvPr id="8" name="Rectangle 7">
            <a:extLst>
              <a:ext uri="{FF2B5EF4-FFF2-40B4-BE49-F238E27FC236}">
                <a16:creationId xmlns:a16="http://schemas.microsoft.com/office/drawing/2014/main" id="{1ABF331A-13FD-CCB3-CF45-641BCD97F679}"/>
              </a:ext>
            </a:extLst>
          </p:cNvPr>
          <p:cNvSpPr/>
          <p:nvPr/>
        </p:nvSpPr>
        <p:spPr>
          <a:xfrm>
            <a:off x="5096433" y="1707776"/>
            <a:ext cx="6669741" cy="1169895"/>
          </a:xfrm>
          <a:prstGeom prst="rect">
            <a:avLst/>
          </a:prstGeom>
          <a:solidFill>
            <a:schemeClr val="accent1">
              <a:alpha val="2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US" dirty="0">
                <a:solidFill>
                  <a:srgbClr val="FF0000"/>
                </a:solidFill>
              </a:rPr>
              <a:t>Defines the physical space</a:t>
            </a:r>
          </a:p>
          <a:p>
            <a:pPr algn="r"/>
            <a:r>
              <a:rPr lang="en-US" dirty="0">
                <a:solidFill>
                  <a:srgbClr val="FF0000"/>
                </a:solidFill>
              </a:rPr>
              <a:t>where your simulation will</a:t>
            </a:r>
          </a:p>
          <a:p>
            <a:pPr algn="r"/>
            <a:r>
              <a:rPr lang="en-US" dirty="0">
                <a:solidFill>
                  <a:srgbClr val="FF0000"/>
                </a:solidFill>
              </a:rPr>
              <a:t>take place</a:t>
            </a:r>
          </a:p>
        </p:txBody>
      </p:sp>
      <p:sp>
        <p:nvSpPr>
          <p:cNvPr id="9" name="Rectangle 8">
            <a:extLst>
              <a:ext uri="{FF2B5EF4-FFF2-40B4-BE49-F238E27FC236}">
                <a16:creationId xmlns:a16="http://schemas.microsoft.com/office/drawing/2014/main" id="{23169C00-59A9-F4CE-79C6-D4180D71921D}"/>
              </a:ext>
            </a:extLst>
          </p:cNvPr>
          <p:cNvSpPr/>
          <p:nvPr/>
        </p:nvSpPr>
        <p:spPr>
          <a:xfrm>
            <a:off x="5096433" y="2884394"/>
            <a:ext cx="6669741" cy="974912"/>
          </a:xfrm>
          <a:prstGeom prst="rect">
            <a:avLst/>
          </a:prstGeom>
          <a:solidFill>
            <a:schemeClr val="accent1">
              <a:alpha val="2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US" dirty="0">
                <a:solidFill>
                  <a:srgbClr val="FF0000"/>
                </a:solidFill>
              </a:rPr>
              <a:t>Contact mechanics</a:t>
            </a:r>
          </a:p>
          <a:p>
            <a:pPr algn="r"/>
            <a:r>
              <a:rPr lang="en-US" dirty="0">
                <a:solidFill>
                  <a:srgbClr val="FF0000"/>
                </a:solidFill>
              </a:rPr>
              <a:t>engine that defines how your </a:t>
            </a:r>
          </a:p>
          <a:p>
            <a:pPr algn="r"/>
            <a:r>
              <a:rPr lang="en-US" dirty="0">
                <a:solidFill>
                  <a:srgbClr val="FF0000"/>
                </a:solidFill>
              </a:rPr>
              <a:t>spheres interact</a:t>
            </a:r>
          </a:p>
        </p:txBody>
      </p:sp>
      <p:sp>
        <p:nvSpPr>
          <p:cNvPr id="10" name="Rectangle 9">
            <a:extLst>
              <a:ext uri="{FF2B5EF4-FFF2-40B4-BE49-F238E27FC236}">
                <a16:creationId xmlns:a16="http://schemas.microsoft.com/office/drawing/2014/main" id="{B4474654-28A2-B8C6-AD56-2ADF830ABBB2}"/>
              </a:ext>
            </a:extLst>
          </p:cNvPr>
          <p:cNvSpPr/>
          <p:nvPr/>
        </p:nvSpPr>
        <p:spPr>
          <a:xfrm>
            <a:off x="5096433" y="3859306"/>
            <a:ext cx="6669741" cy="974912"/>
          </a:xfrm>
          <a:prstGeom prst="rect">
            <a:avLst/>
          </a:prstGeom>
          <a:solidFill>
            <a:schemeClr val="accent1">
              <a:alpha val="2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US" dirty="0">
                <a:solidFill>
                  <a:srgbClr val="FF0000"/>
                </a:solidFill>
              </a:rPr>
              <a:t>Physics of how your</a:t>
            </a:r>
          </a:p>
          <a:p>
            <a:pPr algn="r"/>
            <a:r>
              <a:rPr lang="en-US" dirty="0">
                <a:solidFill>
                  <a:srgbClr val="FF0000"/>
                </a:solidFill>
              </a:rPr>
              <a:t>particles move</a:t>
            </a:r>
          </a:p>
          <a:p>
            <a:pPr algn="r"/>
            <a:r>
              <a:rPr lang="en-US" dirty="0">
                <a:solidFill>
                  <a:srgbClr val="FF0000"/>
                </a:solidFill>
              </a:rPr>
              <a:t>over time. Evolution</a:t>
            </a:r>
          </a:p>
        </p:txBody>
      </p:sp>
      <p:sp>
        <p:nvSpPr>
          <p:cNvPr id="12" name="Rectangle 11">
            <a:extLst>
              <a:ext uri="{FF2B5EF4-FFF2-40B4-BE49-F238E27FC236}">
                <a16:creationId xmlns:a16="http://schemas.microsoft.com/office/drawing/2014/main" id="{2C039F3F-9AF2-DD43-3AB0-70FD21B59E14}"/>
              </a:ext>
            </a:extLst>
          </p:cNvPr>
          <p:cNvSpPr/>
          <p:nvPr/>
        </p:nvSpPr>
        <p:spPr>
          <a:xfrm>
            <a:off x="5096432" y="4834218"/>
            <a:ext cx="6669741" cy="759758"/>
          </a:xfrm>
          <a:prstGeom prst="rect">
            <a:avLst/>
          </a:prstGeom>
          <a:solidFill>
            <a:schemeClr val="accent1">
              <a:alpha val="2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US" dirty="0">
                <a:solidFill>
                  <a:srgbClr val="FF0000"/>
                </a:solidFill>
              </a:rPr>
              <a:t>Records</a:t>
            </a:r>
          </a:p>
          <a:p>
            <a:pPr algn="r"/>
            <a:r>
              <a:rPr lang="en-US" dirty="0">
                <a:solidFill>
                  <a:srgbClr val="FF0000"/>
                </a:solidFill>
              </a:rPr>
              <a:t>simulation</a:t>
            </a:r>
          </a:p>
          <a:p>
            <a:pPr algn="r"/>
            <a:r>
              <a:rPr lang="en-US" dirty="0">
                <a:solidFill>
                  <a:srgbClr val="FF0000"/>
                </a:solidFill>
              </a:rPr>
              <a:t>data</a:t>
            </a:r>
          </a:p>
        </p:txBody>
      </p:sp>
      <p:sp>
        <p:nvSpPr>
          <p:cNvPr id="14" name="Rectangle 13">
            <a:extLst>
              <a:ext uri="{FF2B5EF4-FFF2-40B4-BE49-F238E27FC236}">
                <a16:creationId xmlns:a16="http://schemas.microsoft.com/office/drawing/2014/main" id="{0672F2A8-8DCD-8AB5-23C7-CA52E4468756}"/>
              </a:ext>
            </a:extLst>
          </p:cNvPr>
          <p:cNvSpPr/>
          <p:nvPr/>
        </p:nvSpPr>
        <p:spPr>
          <a:xfrm>
            <a:off x="5118849" y="5593976"/>
            <a:ext cx="6669741" cy="974912"/>
          </a:xfrm>
          <a:prstGeom prst="rect">
            <a:avLst/>
          </a:prstGeom>
          <a:solidFill>
            <a:schemeClr val="accent1">
              <a:alpha val="2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US" dirty="0">
                <a:solidFill>
                  <a:srgbClr val="FF0000"/>
                </a:solidFill>
              </a:rPr>
              <a:t>Execute 100 000 time steps</a:t>
            </a:r>
          </a:p>
        </p:txBody>
      </p:sp>
      <p:sp>
        <p:nvSpPr>
          <p:cNvPr id="2" name="Title 1">
            <a:extLst>
              <a:ext uri="{FF2B5EF4-FFF2-40B4-BE49-F238E27FC236}">
                <a16:creationId xmlns:a16="http://schemas.microsoft.com/office/drawing/2014/main" id="{ADAC6015-EC1D-6935-AF11-F5B854E556DC}"/>
              </a:ext>
            </a:extLst>
          </p:cNvPr>
          <p:cNvSpPr>
            <a:spLocks noGrp="1"/>
          </p:cNvSpPr>
          <p:nvPr>
            <p:ph type="title"/>
          </p:nvPr>
        </p:nvSpPr>
        <p:spPr>
          <a:xfrm>
            <a:off x="838200" y="593725"/>
            <a:ext cx="10515600" cy="1325563"/>
          </a:xfrm>
        </p:spPr>
        <p:txBody>
          <a:bodyPr>
            <a:normAutofit fontScale="90000"/>
          </a:bodyPr>
          <a:lstStyle/>
          <a:p>
            <a:r>
              <a:rPr lang="en-US" dirty="0"/>
              <a:t>Script </a:t>
            </a:r>
            <a:br>
              <a:rPr lang="en-US" dirty="0"/>
            </a:br>
            <a:r>
              <a:rPr lang="en-US" dirty="0"/>
              <a:t>Structure</a:t>
            </a:r>
            <a:br>
              <a:rPr lang="en-US" dirty="0"/>
            </a:br>
            <a:r>
              <a:rPr lang="en-US" dirty="0"/>
              <a:t>(example)</a:t>
            </a:r>
          </a:p>
        </p:txBody>
      </p:sp>
      <p:sp>
        <p:nvSpPr>
          <p:cNvPr id="5" name="TextBox 4">
            <a:extLst>
              <a:ext uri="{FF2B5EF4-FFF2-40B4-BE49-F238E27FC236}">
                <a16:creationId xmlns:a16="http://schemas.microsoft.com/office/drawing/2014/main" id="{1188B4BF-F4EC-F48B-0A09-25B6488E6D74}"/>
              </a:ext>
            </a:extLst>
          </p:cNvPr>
          <p:cNvSpPr txBox="1"/>
          <p:nvPr/>
        </p:nvSpPr>
        <p:spPr>
          <a:xfrm>
            <a:off x="4379259" y="474345"/>
            <a:ext cx="4477870" cy="5909310"/>
          </a:xfrm>
          <a:prstGeom prst="rect">
            <a:avLst/>
          </a:prstGeom>
          <a:noFill/>
        </p:spPr>
        <p:txBody>
          <a:bodyPr wrap="square">
            <a:spAutoFit/>
          </a:bodyPr>
          <a:lstStyle/>
          <a:p>
            <a:pPr lvl="2"/>
            <a:r>
              <a:rPr lang="en-US" b="1" i="0" dirty="0">
                <a:solidFill>
                  <a:srgbClr val="000000"/>
                </a:solidFill>
                <a:effectLst/>
              </a:rPr>
              <a:t># Initialization</a:t>
            </a:r>
            <a:br>
              <a:rPr lang="en-US" dirty="0"/>
            </a:br>
            <a:r>
              <a:rPr lang="en-US" b="0" i="0" dirty="0">
                <a:solidFill>
                  <a:srgbClr val="000000"/>
                </a:solidFill>
                <a:effectLst/>
              </a:rPr>
              <a:t>units </a:t>
            </a:r>
            <a:r>
              <a:rPr lang="en-US" b="0" i="0" dirty="0" err="1">
                <a:solidFill>
                  <a:srgbClr val="000000"/>
                </a:solidFill>
                <a:effectLst/>
              </a:rPr>
              <a:t>si</a:t>
            </a:r>
            <a:br>
              <a:rPr lang="en-US" dirty="0"/>
            </a:br>
            <a:r>
              <a:rPr lang="en-US" b="0" i="0" dirty="0" err="1">
                <a:solidFill>
                  <a:srgbClr val="000000"/>
                </a:solidFill>
                <a:effectLst/>
              </a:rPr>
              <a:t>atom_style</a:t>
            </a:r>
            <a:r>
              <a:rPr lang="en-US" b="0" i="0" dirty="0">
                <a:solidFill>
                  <a:srgbClr val="000000"/>
                </a:solidFill>
                <a:effectLst/>
              </a:rPr>
              <a:t> sphere</a:t>
            </a:r>
            <a:br>
              <a:rPr lang="en-US" dirty="0"/>
            </a:br>
            <a:r>
              <a:rPr lang="en-US" b="0" i="0" dirty="0">
                <a:solidFill>
                  <a:srgbClr val="000000"/>
                </a:solidFill>
                <a:effectLst/>
              </a:rPr>
              <a:t>boundary p p </a:t>
            </a:r>
            <a:r>
              <a:rPr lang="en-US" b="0" i="0" dirty="0" err="1">
                <a:solidFill>
                  <a:srgbClr val="000000"/>
                </a:solidFill>
                <a:effectLst/>
              </a:rPr>
              <a:t>fm</a:t>
            </a:r>
            <a:br>
              <a:rPr lang="en-US" dirty="0"/>
            </a:br>
            <a:br>
              <a:rPr lang="en-US" dirty="0"/>
            </a:br>
            <a:r>
              <a:rPr lang="en-US" b="1" i="0" dirty="0">
                <a:solidFill>
                  <a:srgbClr val="000000"/>
                </a:solidFill>
                <a:effectLst/>
              </a:rPr>
              <a:t># System</a:t>
            </a:r>
            <a:br>
              <a:rPr lang="en-US" dirty="0"/>
            </a:br>
            <a:r>
              <a:rPr lang="en-US" b="0" i="0" dirty="0">
                <a:solidFill>
                  <a:srgbClr val="000000"/>
                </a:solidFill>
                <a:effectLst/>
              </a:rPr>
              <a:t>region box block 0 20 0 20 0 60</a:t>
            </a:r>
            <a:br>
              <a:rPr lang="en-US" dirty="0"/>
            </a:br>
            <a:r>
              <a:rPr lang="en-US" b="0" i="0" dirty="0" err="1">
                <a:solidFill>
                  <a:srgbClr val="000000"/>
                </a:solidFill>
                <a:effectLst/>
              </a:rPr>
              <a:t>create_box</a:t>
            </a:r>
            <a:r>
              <a:rPr lang="en-US" b="0" i="0" dirty="0">
                <a:solidFill>
                  <a:srgbClr val="000000"/>
                </a:solidFill>
                <a:effectLst/>
              </a:rPr>
              <a:t> 1 box</a:t>
            </a:r>
            <a:br>
              <a:rPr lang="en-US" dirty="0"/>
            </a:br>
            <a:br>
              <a:rPr lang="en-US" dirty="0"/>
            </a:br>
            <a:r>
              <a:rPr lang="en-US" b="1" i="0" dirty="0">
                <a:solidFill>
                  <a:srgbClr val="000000"/>
                </a:solidFill>
                <a:effectLst/>
              </a:rPr>
              <a:t># Physics</a:t>
            </a:r>
            <a:br>
              <a:rPr lang="en-US" dirty="0"/>
            </a:br>
            <a:r>
              <a:rPr lang="en-US" b="0" i="0" dirty="0" err="1">
                <a:solidFill>
                  <a:srgbClr val="000000"/>
                </a:solidFill>
                <a:effectLst/>
              </a:rPr>
              <a:t>pair_style</a:t>
            </a:r>
            <a:r>
              <a:rPr lang="en-US" b="0" i="0" dirty="0">
                <a:solidFill>
                  <a:srgbClr val="000000"/>
                </a:solidFill>
                <a:effectLst/>
              </a:rPr>
              <a:t> granular ...</a:t>
            </a:r>
            <a:br>
              <a:rPr lang="en-US" dirty="0"/>
            </a:br>
            <a:br>
              <a:rPr lang="en-US" dirty="0"/>
            </a:br>
            <a:r>
              <a:rPr lang="en-US" b="1" i="0" dirty="0">
                <a:solidFill>
                  <a:srgbClr val="000000"/>
                </a:solidFill>
                <a:effectLst/>
              </a:rPr>
              <a:t># Motion</a:t>
            </a:r>
            <a:br>
              <a:rPr lang="en-US" dirty="0"/>
            </a:br>
            <a:r>
              <a:rPr lang="en-US" b="0" i="0" dirty="0">
                <a:solidFill>
                  <a:srgbClr val="000000"/>
                </a:solidFill>
                <a:effectLst/>
              </a:rPr>
              <a:t>fix 1 all </a:t>
            </a:r>
            <a:r>
              <a:rPr lang="en-US" b="0" i="0" dirty="0" err="1">
                <a:solidFill>
                  <a:srgbClr val="000000"/>
                </a:solidFill>
                <a:effectLst/>
              </a:rPr>
              <a:t>nve</a:t>
            </a:r>
            <a:r>
              <a:rPr lang="en-US" b="0" i="0" dirty="0">
                <a:solidFill>
                  <a:srgbClr val="000000"/>
                </a:solidFill>
                <a:effectLst/>
              </a:rPr>
              <a:t>/sphere</a:t>
            </a:r>
            <a:br>
              <a:rPr lang="en-US" dirty="0"/>
            </a:br>
            <a:r>
              <a:rPr lang="en-US" b="0" i="0" dirty="0">
                <a:solidFill>
                  <a:srgbClr val="000000"/>
                </a:solidFill>
                <a:effectLst/>
              </a:rPr>
              <a:t>fix 2 all gravity ...</a:t>
            </a:r>
            <a:br>
              <a:rPr lang="en-US" dirty="0"/>
            </a:br>
            <a:br>
              <a:rPr lang="en-US" dirty="0"/>
            </a:br>
            <a:r>
              <a:rPr lang="en-US" b="1" i="0" dirty="0">
                <a:solidFill>
                  <a:srgbClr val="000000"/>
                </a:solidFill>
                <a:effectLst/>
              </a:rPr>
              <a:t># Output</a:t>
            </a:r>
            <a:br>
              <a:rPr lang="en-US" dirty="0"/>
            </a:br>
            <a:r>
              <a:rPr lang="en-US" b="0" i="0" dirty="0">
                <a:solidFill>
                  <a:srgbClr val="000000"/>
                </a:solidFill>
                <a:effectLst/>
              </a:rPr>
              <a:t>dump 1 all custom ...</a:t>
            </a:r>
            <a:br>
              <a:rPr lang="en-US" dirty="0"/>
            </a:br>
            <a:br>
              <a:rPr lang="en-US" dirty="0"/>
            </a:br>
            <a:r>
              <a:rPr lang="en-US" b="1" i="0" dirty="0">
                <a:solidFill>
                  <a:srgbClr val="000000"/>
                </a:solidFill>
                <a:effectLst/>
              </a:rPr>
              <a:t># Run</a:t>
            </a:r>
            <a:br>
              <a:rPr lang="en-US" dirty="0"/>
            </a:br>
            <a:r>
              <a:rPr lang="en-US" b="0" i="0" dirty="0">
                <a:solidFill>
                  <a:srgbClr val="000000"/>
                </a:solidFill>
                <a:effectLst/>
              </a:rPr>
              <a:t>run 100000</a:t>
            </a:r>
            <a:endParaRPr lang="en-US" dirty="0"/>
          </a:p>
        </p:txBody>
      </p:sp>
      <p:sp>
        <p:nvSpPr>
          <p:cNvPr id="6" name="TextBox 5">
            <a:extLst>
              <a:ext uri="{FF2B5EF4-FFF2-40B4-BE49-F238E27FC236}">
                <a16:creationId xmlns:a16="http://schemas.microsoft.com/office/drawing/2014/main" id="{6424323E-7365-398A-8F94-D4985A3674A5}"/>
              </a:ext>
            </a:extLst>
          </p:cNvPr>
          <p:cNvSpPr txBox="1"/>
          <p:nvPr/>
        </p:nvSpPr>
        <p:spPr>
          <a:xfrm>
            <a:off x="510989" y="4615547"/>
            <a:ext cx="3424655" cy="646331"/>
          </a:xfrm>
          <a:prstGeom prst="rect">
            <a:avLst/>
          </a:prstGeom>
          <a:noFill/>
        </p:spPr>
        <p:txBody>
          <a:bodyPr wrap="none" rtlCol="0">
            <a:spAutoFit/>
          </a:bodyPr>
          <a:lstStyle/>
          <a:p>
            <a:r>
              <a:rPr lang="en-US" i="1" dirty="0"/>
              <a:t>This is a simplified version of the </a:t>
            </a:r>
          </a:p>
          <a:p>
            <a:r>
              <a:rPr lang="en-US" i="1" dirty="0"/>
              <a:t>structure of my script</a:t>
            </a:r>
          </a:p>
        </p:txBody>
      </p:sp>
    </p:spTree>
    <p:extLst>
      <p:ext uri="{BB962C8B-B14F-4D97-AF65-F5344CB8AC3E}">
        <p14:creationId xmlns:p14="http://schemas.microsoft.com/office/powerpoint/2010/main" val="1426271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subTnLst>
                                    <p:set>
                                      <p:cBhvr override="childStyle">
                                        <p:cTn dur="1" fill="hold" display="0" masterRel="nextClick" afterEffect="1"/>
                                        <p:tgtEl>
                                          <p:spTgt spid="9"/>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subTnLst>
                                    <p:set>
                                      <p:cBhvr override="childStyle">
                                        <p:cTn dur="1" fill="hold" display="0" masterRel="nextClick" afterEffect="1"/>
                                        <p:tgtEl>
                                          <p:spTgt spid="10"/>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subTnLst>
                                    <p:set>
                                      <p:cBhvr override="childStyle">
                                        <p:cTn dur="1" fill="hold" display="0" masterRel="nextClick" afterEffect="1"/>
                                        <p:tgtEl>
                                          <p:spTgt spid="12"/>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subTnLst>
                                    <p:set>
                                      <p:cBhvr override="childStyle">
                                        <p:cTn dur="1" fill="hold" display="0" masterRel="nextClick" afterEffect="1"/>
                                        <p:tgtEl>
                                          <p:spTgt spid="1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2" grpId="0" animBg="1"/>
      <p:bldP spid="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alpha val="19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3E5C6-0B7C-6818-51F3-916235C1C7AF}"/>
              </a:ext>
            </a:extLst>
          </p:cNvPr>
          <p:cNvSpPr>
            <a:spLocks noGrp="1"/>
          </p:cNvSpPr>
          <p:nvPr>
            <p:ph type="title"/>
          </p:nvPr>
        </p:nvSpPr>
        <p:spPr/>
        <p:txBody>
          <a:bodyPr/>
          <a:lstStyle/>
          <a:p>
            <a:r>
              <a:rPr lang="en-US" dirty="0"/>
              <a:t>Granular contact physics</a:t>
            </a:r>
          </a:p>
        </p:txBody>
      </p:sp>
      <p:sp>
        <p:nvSpPr>
          <p:cNvPr id="4" name="Rectangle 1">
            <a:extLst>
              <a:ext uri="{FF2B5EF4-FFF2-40B4-BE49-F238E27FC236}">
                <a16:creationId xmlns:a16="http://schemas.microsoft.com/office/drawing/2014/main" id="{B295961F-69A4-66E6-FE3D-F9C7BC0D13E2}"/>
              </a:ext>
            </a:extLst>
          </p:cNvPr>
          <p:cNvSpPr>
            <a:spLocks noGrp="1" noChangeArrowheads="1"/>
          </p:cNvSpPr>
          <p:nvPr>
            <p:ph idx="1"/>
          </p:nvPr>
        </p:nvSpPr>
        <p:spPr bwMode="auto">
          <a:xfrm>
            <a:off x="394448" y="1582531"/>
            <a:ext cx="5360894"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rgbClr val="000000"/>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000000"/>
                </a:solidFill>
                <a:effectLst/>
                <a:latin typeface="+mn-lt"/>
              </a:rPr>
              <a:t>At every particle contact:</a:t>
            </a:r>
            <a:endParaRPr kumimoji="0" lang="en-US" altLang="en-US" sz="24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err="1">
                <a:ln>
                  <a:noFill/>
                </a:ln>
                <a:solidFill>
                  <a:srgbClr val="000000"/>
                </a:solidFill>
                <a:effectLst/>
                <a:latin typeface="+mn-lt"/>
              </a:rPr>
              <a:t>Fn</a:t>
            </a:r>
            <a:r>
              <a:rPr kumimoji="0" lang="en-US" altLang="en-US" sz="2400" b="1" i="0" u="none" strike="noStrike" cap="none" normalizeH="0" baseline="0" dirty="0">
                <a:ln>
                  <a:noFill/>
                </a:ln>
                <a:solidFill>
                  <a:srgbClr val="000000"/>
                </a:solidFill>
                <a:effectLst/>
                <a:latin typeface="+mn-lt"/>
              </a:rPr>
              <a:t> Normal force</a:t>
            </a:r>
            <a:r>
              <a:rPr kumimoji="0" lang="en-US" altLang="en-US" sz="2400" b="0" i="0" u="none" strike="noStrike" cap="none" normalizeH="0" baseline="0" dirty="0">
                <a:ln>
                  <a:noFill/>
                </a:ln>
                <a:solidFill>
                  <a:srgbClr val="000000"/>
                </a:solidFill>
                <a:effectLst/>
                <a:latin typeface="+mn-lt"/>
              </a:rPr>
              <a:t> → compression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rgbClr val="000000"/>
                </a:solidFill>
                <a:effectLst/>
                <a:latin typeface="+mn-lt"/>
              </a:rPr>
              <a:t>Fs Tangential/sliding force</a:t>
            </a:r>
            <a:r>
              <a:rPr kumimoji="0" lang="en-US" altLang="en-US" sz="2400" b="0" i="0" u="none" strike="noStrike" cap="none" normalizeH="0" baseline="0" dirty="0">
                <a:ln>
                  <a:noFill/>
                </a:ln>
                <a:solidFill>
                  <a:srgbClr val="000000"/>
                </a:solidFill>
                <a:effectLst/>
                <a:latin typeface="+mn-lt"/>
              </a:rPr>
              <a:t> → sliding friction</a:t>
            </a:r>
          </a:p>
          <a:p>
            <a:pPr marL="0" indent="0">
              <a:lnSpc>
                <a:spcPct val="100000"/>
              </a:lnSpc>
              <a:buFontTx/>
              <a:buChar char="•"/>
            </a:pPr>
            <a:r>
              <a:rPr lang="en-US" altLang="en-US" sz="2400" b="1" dirty="0">
                <a:solidFill>
                  <a:srgbClr val="000000"/>
                </a:solidFill>
                <a:latin typeface="+mn-lt"/>
              </a:rPr>
              <a:t>𝝉</a:t>
            </a:r>
            <a:r>
              <a:rPr lang="en-US" altLang="en-US" sz="2400" b="1" baseline="-25000" dirty="0">
                <a:solidFill>
                  <a:srgbClr val="000000"/>
                </a:solidFill>
                <a:latin typeface="+mn-lt"/>
              </a:rPr>
              <a:t>s</a:t>
            </a:r>
            <a:r>
              <a:rPr lang="en-US" altLang="en-US" sz="2400" b="1" dirty="0">
                <a:solidFill>
                  <a:srgbClr val="000000"/>
                </a:solidFill>
                <a:latin typeface="+mn-lt"/>
              </a:rPr>
              <a:t> Sliding torque </a:t>
            </a:r>
            <a:r>
              <a:rPr kumimoji="0" lang="en-US" altLang="en-US" sz="2400" b="0" i="0" u="none" strike="noStrike" kern="1200" cap="none" spc="0" normalizeH="0" baseline="0" noProof="0" dirty="0">
                <a:ln>
                  <a:noFill/>
                </a:ln>
                <a:solidFill>
                  <a:srgbClr val="000000"/>
                </a:solidFill>
                <a:effectLst/>
                <a:uLnTx/>
                <a:uFillTx/>
                <a:latin typeface="Aptos" panose="02110004020202020204"/>
                <a:ea typeface="+mn-ea"/>
                <a:cs typeface="+mn-cs"/>
              </a:rPr>
              <a:t>→ resists sliding</a:t>
            </a:r>
            <a:endParaRPr kumimoji="0" lang="en-US" altLang="en-US" sz="2400" b="0" i="0" u="none" strike="noStrike" cap="none" normalizeH="0" baseline="0" dirty="0">
              <a:ln>
                <a:noFill/>
              </a:ln>
              <a:solidFill>
                <a:srgbClr val="000000"/>
              </a:solidFill>
              <a:effectLst/>
              <a:latin typeface="+mn-lt"/>
            </a:endParaRPr>
          </a:p>
          <a:p>
            <a:pPr marL="0" lvl="0" indent="0">
              <a:lnSpc>
                <a:spcPct val="100000"/>
              </a:lnSpc>
              <a:buFontTx/>
              <a:buChar char="•"/>
            </a:pPr>
            <a:r>
              <a:rPr lang="en-US" altLang="en-US" sz="2400" b="1" dirty="0">
                <a:solidFill>
                  <a:srgbClr val="000000"/>
                </a:solidFill>
              </a:rPr>
              <a:t>𝝉</a:t>
            </a:r>
            <a:r>
              <a:rPr lang="en-US" altLang="en-US" sz="2400" b="1" baseline="-25000" dirty="0">
                <a:solidFill>
                  <a:srgbClr val="000000"/>
                </a:solidFill>
              </a:rPr>
              <a:t>r</a:t>
            </a:r>
            <a:r>
              <a:rPr kumimoji="0" lang="en-US" altLang="en-US" sz="2400" b="1" i="0" u="none" strike="noStrike" cap="none" normalizeH="0" baseline="0" dirty="0">
                <a:ln>
                  <a:noFill/>
                </a:ln>
                <a:solidFill>
                  <a:srgbClr val="000000"/>
                </a:solidFill>
                <a:effectLst/>
                <a:latin typeface="+mn-lt"/>
              </a:rPr>
              <a:t> Rolling torque</a:t>
            </a:r>
            <a:r>
              <a:rPr kumimoji="0" lang="en-US" altLang="en-US" sz="2400" b="0" i="0" u="none" strike="noStrike" cap="none" normalizeH="0" baseline="0" dirty="0">
                <a:ln>
                  <a:noFill/>
                </a:ln>
                <a:solidFill>
                  <a:srgbClr val="000000"/>
                </a:solidFill>
                <a:effectLst/>
                <a:latin typeface="+mn-lt"/>
              </a:rPr>
              <a:t> → resists rolling</a:t>
            </a:r>
          </a:p>
          <a:p>
            <a:pPr marL="0" lvl="0" indent="0">
              <a:lnSpc>
                <a:spcPct val="100000"/>
              </a:lnSpc>
              <a:buFontTx/>
              <a:buChar char="•"/>
            </a:pPr>
            <a:r>
              <a:rPr lang="en-US" altLang="en-US" sz="2400" b="1" dirty="0">
                <a:solidFill>
                  <a:srgbClr val="000000"/>
                </a:solidFill>
              </a:rPr>
              <a:t>𝝉</a:t>
            </a:r>
            <a:r>
              <a:rPr lang="en-US" altLang="en-US" sz="2400" b="1" baseline="-25000" dirty="0">
                <a:solidFill>
                  <a:srgbClr val="000000"/>
                </a:solidFill>
              </a:rPr>
              <a:t>t</a:t>
            </a:r>
            <a:r>
              <a:rPr kumimoji="0" lang="en-US" altLang="en-US" sz="2400" b="1" i="0" u="none" strike="noStrike" cap="none" normalizeH="0" baseline="0" dirty="0">
                <a:ln>
                  <a:noFill/>
                </a:ln>
                <a:solidFill>
                  <a:srgbClr val="000000"/>
                </a:solidFill>
                <a:effectLst/>
                <a:latin typeface="+mn-lt"/>
              </a:rPr>
              <a:t> Twisting torque</a:t>
            </a:r>
            <a:r>
              <a:rPr kumimoji="0" lang="en-US" altLang="en-US" sz="2400" b="0" i="0" u="none" strike="noStrike" cap="none" normalizeH="0" baseline="0" dirty="0">
                <a:ln>
                  <a:noFill/>
                </a:ln>
                <a:solidFill>
                  <a:srgbClr val="000000"/>
                </a:solidFill>
                <a:effectLst/>
                <a:latin typeface="+mn-lt"/>
              </a:rPr>
              <a:t>→ resists spin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rgbClr val="000000"/>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000000"/>
                </a:solidFill>
                <a:effectLst/>
                <a:latin typeface="+mn-lt"/>
              </a:rPr>
              <a:t>Total interaction = </a:t>
            </a:r>
            <a:r>
              <a:rPr kumimoji="0" lang="en-US" altLang="en-US" sz="2400" b="1" i="0" u="none" strike="noStrike" cap="none" normalizeH="0" baseline="0" dirty="0">
                <a:ln>
                  <a:noFill/>
                </a:ln>
                <a:solidFill>
                  <a:srgbClr val="000000"/>
                </a:solidFill>
                <a:effectLst/>
                <a:latin typeface="+mn-lt"/>
              </a:rPr>
              <a:t>force + torque contributions</a:t>
            </a:r>
            <a:endParaRPr kumimoji="0" lang="en-US" altLang="en-US" sz="2400" b="0" i="0" u="none" strike="noStrike" cap="none" normalizeH="0" baseline="0" dirty="0">
              <a:ln>
                <a:noFill/>
              </a:ln>
              <a:solidFill>
                <a:schemeClr val="tx1"/>
              </a:solidFill>
              <a:effectLst/>
              <a:latin typeface="+mn-lt"/>
            </a:endParaRPr>
          </a:p>
        </p:txBody>
      </p:sp>
      <p:pic>
        <p:nvPicPr>
          <p:cNvPr id="37" name="Picture 36">
            <a:extLst>
              <a:ext uri="{FF2B5EF4-FFF2-40B4-BE49-F238E27FC236}">
                <a16:creationId xmlns:a16="http://schemas.microsoft.com/office/drawing/2014/main" id="{CDB5434D-FDCB-46E1-5C4E-2C8C89E1D5B1}"/>
              </a:ext>
            </a:extLst>
          </p:cNvPr>
          <p:cNvPicPr>
            <a:picLocks noChangeAspect="1"/>
          </p:cNvPicPr>
          <p:nvPr/>
        </p:nvPicPr>
        <p:blipFill>
          <a:blip r:embed="rId3"/>
          <a:stretch>
            <a:fillRect/>
          </a:stretch>
        </p:blipFill>
        <p:spPr>
          <a:xfrm>
            <a:off x="5938975" y="1369357"/>
            <a:ext cx="5696888" cy="2909049"/>
          </a:xfrm>
          <a:prstGeom prst="rect">
            <a:avLst/>
          </a:prstGeom>
        </p:spPr>
      </p:pic>
      <p:sp>
        <p:nvSpPr>
          <p:cNvPr id="38" name="TextBox 37">
            <a:extLst>
              <a:ext uri="{FF2B5EF4-FFF2-40B4-BE49-F238E27FC236}">
                <a16:creationId xmlns:a16="http://schemas.microsoft.com/office/drawing/2014/main" id="{12BDC78C-B4BB-F0AB-3ED6-22BF1C4091FA}"/>
              </a:ext>
            </a:extLst>
          </p:cNvPr>
          <p:cNvSpPr txBox="1"/>
          <p:nvPr/>
        </p:nvSpPr>
        <p:spPr>
          <a:xfrm>
            <a:off x="6705458" y="4172680"/>
            <a:ext cx="4776692" cy="584775"/>
          </a:xfrm>
          <a:prstGeom prst="rect">
            <a:avLst/>
          </a:prstGeom>
          <a:noFill/>
        </p:spPr>
        <p:txBody>
          <a:bodyPr wrap="none" rtlCol="0">
            <a:spAutoFit/>
          </a:bodyPr>
          <a:lstStyle/>
          <a:p>
            <a:r>
              <a:rPr lang="en-US" sz="1600" dirty="0"/>
              <a:t>Schematic of the granular particle interaction model</a:t>
            </a:r>
          </a:p>
          <a:p>
            <a:r>
              <a:rPr lang="en-US" sz="1600" dirty="0"/>
              <a:t>(Santos et al., 2020)</a:t>
            </a:r>
          </a:p>
        </p:txBody>
      </p:sp>
      <p:sp>
        <p:nvSpPr>
          <p:cNvPr id="39" name="TextBox 38">
            <a:extLst>
              <a:ext uri="{FF2B5EF4-FFF2-40B4-BE49-F238E27FC236}">
                <a16:creationId xmlns:a16="http://schemas.microsoft.com/office/drawing/2014/main" id="{EC446968-90FF-C266-970C-E653D78AEC4D}"/>
              </a:ext>
            </a:extLst>
          </p:cNvPr>
          <p:cNvSpPr txBox="1"/>
          <p:nvPr/>
        </p:nvSpPr>
        <p:spPr>
          <a:xfrm>
            <a:off x="2998694" y="6506322"/>
            <a:ext cx="9003672" cy="276999"/>
          </a:xfrm>
          <a:prstGeom prst="rect">
            <a:avLst/>
          </a:prstGeom>
          <a:noFill/>
        </p:spPr>
        <p:txBody>
          <a:bodyPr wrap="square" rtlCol="0">
            <a:spAutoFit/>
          </a:bodyPr>
          <a:lstStyle/>
          <a:p>
            <a:r>
              <a:rPr lang="en-US" sz="1200" dirty="0"/>
              <a:t>Santos, Andrew Pablo, et al. "Granular packings with sliding, rolling, and twisting friction." </a:t>
            </a:r>
            <a:r>
              <a:rPr lang="en-US" sz="1200" i="1" dirty="0"/>
              <a:t>Physical Review E</a:t>
            </a:r>
            <a:r>
              <a:rPr lang="en-US" sz="1200" dirty="0"/>
              <a:t> 102.3 (2020): 032903.</a:t>
            </a:r>
          </a:p>
        </p:txBody>
      </p:sp>
    </p:spTree>
    <p:extLst>
      <p:ext uri="{BB962C8B-B14F-4D97-AF65-F5344CB8AC3E}">
        <p14:creationId xmlns:p14="http://schemas.microsoft.com/office/powerpoint/2010/main" val="2204657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1D973-00DC-DE07-E767-0120CC5C4ADC}"/>
              </a:ext>
            </a:extLst>
          </p:cNvPr>
          <p:cNvSpPr>
            <a:spLocks noGrp="1"/>
          </p:cNvSpPr>
          <p:nvPr>
            <p:ph type="title"/>
          </p:nvPr>
        </p:nvSpPr>
        <p:spPr/>
        <p:txBody>
          <a:bodyPr/>
          <a:lstStyle/>
          <a:p>
            <a:r>
              <a:rPr lang="en-US" dirty="0"/>
              <a:t>Sliding, Rolling, and Twisting</a:t>
            </a:r>
          </a:p>
        </p:txBody>
      </p:sp>
      <p:sp>
        <p:nvSpPr>
          <p:cNvPr id="3" name="Content Placeholder 2">
            <a:extLst>
              <a:ext uri="{FF2B5EF4-FFF2-40B4-BE49-F238E27FC236}">
                <a16:creationId xmlns:a16="http://schemas.microsoft.com/office/drawing/2014/main" id="{B1519375-9C5A-6D7C-CA1C-8FE37A603333}"/>
              </a:ext>
            </a:extLst>
          </p:cNvPr>
          <p:cNvSpPr>
            <a:spLocks noGrp="1"/>
          </p:cNvSpPr>
          <p:nvPr>
            <p:ph idx="1"/>
          </p:nvPr>
        </p:nvSpPr>
        <p:spPr>
          <a:xfrm>
            <a:off x="838200" y="1438834"/>
            <a:ext cx="5360894" cy="5344487"/>
          </a:xfrm>
        </p:spPr>
        <p:txBody>
          <a:bodyPr>
            <a:normAutofit fontScale="92500" lnSpcReduction="10000"/>
          </a:bodyPr>
          <a:lstStyle/>
          <a:p>
            <a:r>
              <a:rPr lang="en-US" b="1" dirty="0"/>
              <a:t>Sliding: </a:t>
            </a:r>
            <a:r>
              <a:rPr lang="en-US" u="sng" dirty="0"/>
              <a:t>Force of friction</a:t>
            </a:r>
            <a:r>
              <a:rPr lang="en-US" b="1" dirty="0"/>
              <a:t>. </a:t>
            </a:r>
          </a:p>
          <a:p>
            <a:pPr marL="0" indent="0">
              <a:buNone/>
            </a:pPr>
            <a:r>
              <a:rPr lang="en-US" dirty="0"/>
              <a:t>    Point of contact has a velocity.</a:t>
            </a:r>
            <a:endParaRPr lang="en-US" b="1" dirty="0"/>
          </a:p>
          <a:p>
            <a:pPr lvl="1"/>
            <a:r>
              <a:rPr lang="en-US" dirty="0"/>
              <a:t>Tangential motion at contact</a:t>
            </a:r>
          </a:p>
          <a:p>
            <a:pPr lvl="1"/>
            <a:r>
              <a:rPr lang="en-US" dirty="0"/>
              <a:t>Controls slipping</a:t>
            </a:r>
          </a:p>
          <a:p>
            <a:r>
              <a:rPr lang="en-US" b="1" dirty="0"/>
              <a:t>Rolling. </a:t>
            </a:r>
            <a:r>
              <a:rPr lang="en-US" u="sng" dirty="0"/>
              <a:t>Torque of resistance</a:t>
            </a:r>
            <a:r>
              <a:rPr lang="en-US" dirty="0"/>
              <a:t>. Normal force shifts and creates a rolling torque.</a:t>
            </a:r>
            <a:endParaRPr lang="en-US" b="1" dirty="0"/>
          </a:p>
          <a:p>
            <a:pPr lvl="1"/>
            <a:r>
              <a:rPr lang="en-US" dirty="0"/>
              <a:t>Rotation across surfaces</a:t>
            </a:r>
          </a:p>
          <a:p>
            <a:pPr lvl="1"/>
            <a:r>
              <a:rPr lang="en-US" dirty="0"/>
              <a:t>Adds torque resistance to angular velocity</a:t>
            </a:r>
          </a:p>
          <a:p>
            <a:r>
              <a:rPr lang="en-US" b="1" dirty="0"/>
              <a:t>Twisting.</a:t>
            </a:r>
            <a:r>
              <a:rPr lang="en-US" dirty="0"/>
              <a:t> </a:t>
            </a:r>
            <a:r>
              <a:rPr lang="en-US" u="sng" dirty="0"/>
              <a:t>Pivot torque</a:t>
            </a:r>
            <a:r>
              <a:rPr lang="en-US" dirty="0"/>
              <a:t>. </a:t>
            </a:r>
          </a:p>
          <a:p>
            <a:pPr marL="0" indent="0">
              <a:buNone/>
            </a:pPr>
            <a:r>
              <a:rPr lang="en-US" dirty="0"/>
              <a:t>    Ball rotates around axis of contact</a:t>
            </a:r>
            <a:endParaRPr lang="en-US" b="1" dirty="0"/>
          </a:p>
          <a:p>
            <a:pPr lvl="1"/>
            <a:r>
              <a:rPr lang="en-US" dirty="0"/>
              <a:t>Spin about contact axis</a:t>
            </a:r>
          </a:p>
          <a:p>
            <a:pPr lvl="1"/>
            <a:r>
              <a:rPr lang="en-US" dirty="0"/>
              <a:t>Adds rotational damping</a:t>
            </a:r>
          </a:p>
          <a:p>
            <a:endParaRPr lang="en-US" dirty="0"/>
          </a:p>
        </p:txBody>
      </p:sp>
      <p:sp>
        <p:nvSpPr>
          <p:cNvPr id="6" name="TextBox 5">
            <a:extLst>
              <a:ext uri="{FF2B5EF4-FFF2-40B4-BE49-F238E27FC236}">
                <a16:creationId xmlns:a16="http://schemas.microsoft.com/office/drawing/2014/main" id="{7FA3EBFC-2409-0036-2FCA-F39DE7129058}"/>
              </a:ext>
            </a:extLst>
          </p:cNvPr>
          <p:cNvSpPr txBox="1"/>
          <p:nvPr/>
        </p:nvSpPr>
        <p:spPr>
          <a:xfrm>
            <a:off x="6858000" y="6306672"/>
            <a:ext cx="5144366" cy="476650"/>
          </a:xfrm>
          <a:prstGeom prst="rect">
            <a:avLst/>
          </a:prstGeom>
          <a:noFill/>
        </p:spPr>
        <p:txBody>
          <a:bodyPr wrap="square" rtlCol="0">
            <a:spAutoFit/>
          </a:bodyPr>
          <a:lstStyle/>
          <a:p>
            <a:r>
              <a:rPr lang="en-US" sz="1200" dirty="0"/>
              <a:t>Santos, Andrew Pablo, et al. "Granular packings with sliding, rolling, and twisting friction." </a:t>
            </a:r>
            <a:r>
              <a:rPr lang="en-US" sz="1200" i="1" dirty="0"/>
              <a:t>Physical Review E</a:t>
            </a:r>
            <a:r>
              <a:rPr lang="en-US" sz="1200" dirty="0"/>
              <a:t> 102.3 (2020): 032903.</a:t>
            </a:r>
          </a:p>
        </p:txBody>
      </p:sp>
      <p:pic>
        <p:nvPicPr>
          <p:cNvPr id="7" name="Picture 6">
            <a:extLst>
              <a:ext uri="{FF2B5EF4-FFF2-40B4-BE49-F238E27FC236}">
                <a16:creationId xmlns:a16="http://schemas.microsoft.com/office/drawing/2014/main" id="{1EEFBA2F-73B8-B213-0F3A-4E3E5EAF90B0}"/>
              </a:ext>
            </a:extLst>
          </p:cNvPr>
          <p:cNvPicPr>
            <a:picLocks noChangeAspect="1"/>
          </p:cNvPicPr>
          <p:nvPr/>
        </p:nvPicPr>
        <p:blipFill>
          <a:blip r:embed="rId3"/>
          <a:stretch>
            <a:fillRect/>
          </a:stretch>
        </p:blipFill>
        <p:spPr>
          <a:xfrm>
            <a:off x="5938975" y="1369357"/>
            <a:ext cx="5696888" cy="2909049"/>
          </a:xfrm>
          <a:prstGeom prst="rect">
            <a:avLst/>
          </a:prstGeom>
        </p:spPr>
      </p:pic>
      <p:sp>
        <p:nvSpPr>
          <p:cNvPr id="8" name="TextBox 7">
            <a:extLst>
              <a:ext uri="{FF2B5EF4-FFF2-40B4-BE49-F238E27FC236}">
                <a16:creationId xmlns:a16="http://schemas.microsoft.com/office/drawing/2014/main" id="{C912631F-9438-5D80-2C89-6EFC360DEE31}"/>
              </a:ext>
            </a:extLst>
          </p:cNvPr>
          <p:cNvSpPr txBox="1"/>
          <p:nvPr/>
        </p:nvSpPr>
        <p:spPr>
          <a:xfrm>
            <a:off x="6705458" y="4172680"/>
            <a:ext cx="4776692" cy="584775"/>
          </a:xfrm>
          <a:prstGeom prst="rect">
            <a:avLst/>
          </a:prstGeom>
          <a:noFill/>
        </p:spPr>
        <p:txBody>
          <a:bodyPr wrap="none" rtlCol="0">
            <a:spAutoFit/>
          </a:bodyPr>
          <a:lstStyle/>
          <a:p>
            <a:r>
              <a:rPr lang="en-US" sz="1600" dirty="0"/>
              <a:t>Schematic of the granular particle interaction model</a:t>
            </a:r>
          </a:p>
          <a:p>
            <a:r>
              <a:rPr lang="en-US" sz="1600" dirty="0"/>
              <a:t>(Santos et al., 2020)</a:t>
            </a:r>
          </a:p>
        </p:txBody>
      </p:sp>
    </p:spTree>
    <p:extLst>
      <p:ext uri="{BB962C8B-B14F-4D97-AF65-F5344CB8AC3E}">
        <p14:creationId xmlns:p14="http://schemas.microsoft.com/office/powerpoint/2010/main" val="32146214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13240</TotalTime>
  <Words>1574</Words>
  <Application>Microsoft Macintosh PowerPoint</Application>
  <PresentationFormat>Widescreen</PresentationFormat>
  <Paragraphs>203</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 Unicode MS</vt:lpstr>
      <vt:lpstr>-webkit-standard</vt:lpstr>
      <vt:lpstr>Aptos</vt:lpstr>
      <vt:lpstr>Aptos Display</vt:lpstr>
      <vt:lpstr>Arial</vt:lpstr>
      <vt:lpstr>Office Theme</vt:lpstr>
      <vt:lpstr> Lammps Example Application Twist, Slide, and Roll</vt:lpstr>
      <vt:lpstr>Agenda</vt:lpstr>
      <vt:lpstr>Instalation</vt:lpstr>
      <vt:lpstr>Best way to start</vt:lpstr>
      <vt:lpstr>What helps with learning?</vt:lpstr>
      <vt:lpstr>Input syntax</vt:lpstr>
      <vt:lpstr>Script  Structure (example)</vt:lpstr>
      <vt:lpstr>Granular contact physics</vt:lpstr>
      <vt:lpstr>Sliding, Rolling, and Twisting</vt:lpstr>
      <vt:lpstr>Example application</vt:lpstr>
      <vt:lpstr>Thank you</vt:lpstr>
      <vt:lpstr>Additional Information</vt:lpstr>
      <vt:lpstr>Extracting information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Tatiana Flanagan</dc:creator>
  <cp:lastModifiedBy>Tatiana Flanagan</cp:lastModifiedBy>
  <cp:revision>79</cp:revision>
  <cp:lastPrinted>2026-04-02T00:55:15Z</cp:lastPrinted>
  <dcterms:created xsi:type="dcterms:W3CDTF">2026-03-23T21:45:46Z</dcterms:created>
  <dcterms:modified xsi:type="dcterms:W3CDTF">2026-04-02T02:26:41Z</dcterms:modified>
</cp:coreProperties>
</file>